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3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4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82" r:id="rId4"/>
    <p:sldMasterId id="2147485785" r:id="rId5"/>
    <p:sldMasterId id="2147485834" r:id="rId6"/>
    <p:sldMasterId id="2147485886" r:id="rId7"/>
    <p:sldMasterId id="2147485936" r:id="rId8"/>
  </p:sldMasterIdLst>
  <p:notesMasterIdLst>
    <p:notesMasterId r:id="rId43"/>
  </p:notesMasterIdLst>
  <p:handoutMasterIdLst>
    <p:handoutMasterId r:id="rId44"/>
  </p:handoutMasterIdLst>
  <p:sldIdLst>
    <p:sldId id="261" r:id="rId9"/>
    <p:sldId id="2076138262" r:id="rId10"/>
    <p:sldId id="258" r:id="rId11"/>
    <p:sldId id="262" r:id="rId12"/>
    <p:sldId id="257" r:id="rId13"/>
    <p:sldId id="274" r:id="rId14"/>
    <p:sldId id="2147483617" r:id="rId15"/>
    <p:sldId id="256" r:id="rId16"/>
    <p:sldId id="2147483647" r:id="rId17"/>
    <p:sldId id="2147479334" r:id="rId18"/>
    <p:sldId id="2147479333" r:id="rId19"/>
    <p:sldId id="277" r:id="rId20"/>
    <p:sldId id="2147483630" r:id="rId21"/>
    <p:sldId id="2147483627" r:id="rId22"/>
    <p:sldId id="259" r:id="rId23"/>
    <p:sldId id="260" r:id="rId24"/>
    <p:sldId id="2147483646" r:id="rId25"/>
    <p:sldId id="2147481629" r:id="rId26"/>
    <p:sldId id="2147481632" r:id="rId27"/>
    <p:sldId id="294" r:id="rId28"/>
    <p:sldId id="275" r:id="rId29"/>
    <p:sldId id="2147483621" r:id="rId30"/>
    <p:sldId id="276" r:id="rId31"/>
    <p:sldId id="2147483638" r:id="rId32"/>
    <p:sldId id="2147483625" r:id="rId33"/>
    <p:sldId id="2147483640" r:id="rId34"/>
    <p:sldId id="2147483636" r:id="rId35"/>
    <p:sldId id="2147483626" r:id="rId36"/>
    <p:sldId id="2147482790" r:id="rId37"/>
    <p:sldId id="278" r:id="rId38"/>
    <p:sldId id="2147481576" r:id="rId39"/>
    <p:sldId id="2147481586" r:id="rId40"/>
    <p:sldId id="2147481581" r:id="rId41"/>
    <p:sldId id="263" r:id="rId4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14D70C25-0413-A24B-B22A-8EE89C82326F}">
          <p14:sldIdLst>
            <p14:sldId id="261"/>
            <p14:sldId id="2076138262"/>
            <p14:sldId id="258"/>
            <p14:sldId id="262"/>
            <p14:sldId id="257"/>
            <p14:sldId id="274"/>
            <p14:sldId id="2147483617"/>
            <p14:sldId id="256"/>
            <p14:sldId id="2147483647"/>
            <p14:sldId id="2147479334"/>
            <p14:sldId id="2147479333"/>
            <p14:sldId id="277"/>
            <p14:sldId id="2147483630"/>
            <p14:sldId id="2147483627"/>
            <p14:sldId id="259"/>
            <p14:sldId id="260"/>
            <p14:sldId id="2147483646"/>
            <p14:sldId id="2147481629"/>
            <p14:sldId id="2147481632"/>
            <p14:sldId id="294"/>
            <p14:sldId id="275"/>
            <p14:sldId id="2147483621"/>
            <p14:sldId id="276"/>
            <p14:sldId id="2147483638"/>
            <p14:sldId id="2147483625"/>
            <p14:sldId id="2147483640"/>
            <p14:sldId id="2147483636"/>
            <p14:sldId id="2147483626"/>
            <p14:sldId id="2147482790"/>
            <p14:sldId id="278"/>
            <p14:sldId id="2147481576"/>
            <p14:sldId id="2147481586"/>
            <p14:sldId id="2147481581"/>
            <p14:sldId id="263"/>
          </p14:sldIdLst>
        </p14:section>
        <p14:section name="Act 2: Speaker Switch" id="{D5248543-7578-48ED-92D0-35FA0CE21D84}">
          <p14:sldIdLst/>
        </p14:section>
        <p14:section name="Microsoft Build 16:9 Template Dark" id="{5E174FA5-E68B-46F1-90F9-8D8AC2CB06F9}">
          <p14:sldIdLst/>
        </p14:section>
      </p14:sectionLst>
    </p:ext>
    <p:ext uri="{EFAFB233-063F-42B5-8137-9DF3F51BA10A}">
      <p15:sldGuideLst xmlns:p15="http://schemas.microsoft.com/office/powerpoint/2012/main">
        <p15:guide id="4" orient="horz" pos="2280" userDrawn="1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03280C-6AAF-B0FE-47DF-3425564CE7DE}" name="Allison Sparrow" initials="AS" userId="S::alsparrow@microsoft.com::c67eeae2-bc25-40f7-a31a-74e931390c1e" providerId="AD"/>
  <p188:author id="{67E8911E-C0E3-08EE-3D5D-047BF6FD32FA}" name="Donovan Diengdoh [Chillibreeze]" initials="DM" userId="S::donovan.d@chillibreeze.com::d94bf001-d0d9-49c2-90aa-0cb27254498f" providerId="AD"/>
  <p188:author id="{7B386226-530D-A843-2F85-C2326606CF1A}" name="Suraj Singh [Chillibreeze]" initials="SD" userId="S::suraj.s@chillibreeze.com::2b0af973-80d7-4092-9441-86ffd2598427" providerId="AD"/>
  <p188:author id="{CE2B464F-2A8B-A29A-EAA9-63543264758B}" name="Saurabh Sensharma" initials="SS" userId="S::saurse@microsoft.com::5f6ae501-c125-4242-aac4-fab5554f6879" providerId="AD"/>
  <p188:author id="{0C4A5368-AF00-D6D4-B15B-C22BE4582E73}" name="Longkoi H [Probationer]" initials="LH" userId="S::longkoi.h@chillibreeze.com::d4e83e2c-c7d3-4fe6-ab74-6155d2bb8c63" providerId="AD"/>
  <p188:author id="{201CA29D-D065-D46C-4D71-1AC81FFA7C1A}" name="Farzad Sunavala" initials="FS" userId="S::fsunavala@microsoft.com::c7b9be82-5bba-4f43-b49e-53051c7debcd" providerId="AD"/>
  <p188:author id="{7D1DA29E-9905-831C-070E-528E9AE5BF69}" name="Shreya Baheti" initials="SB" userId="S::shreyabaheti@microsoft.com::5919e912-d154-46c0-8d0e-f336bc40e17f" providerId="AD"/>
  <p188:author id="{2144DA9E-F9F6-56DE-D94D-E7470A856992}" name="Marisa Morton" initials="MM" userId="S::m.morton@reply.com::3ccd5dfb-24fc-4cf2-a3a9-475b2e225fcf" providerId="AD"/>
  <p188:author id="{9EFE4CB0-9AF4-7AD6-BFF8-13A37700211B}" name="Deimonmi Nongrum [Chillibreeze]" initials="DN" userId="S::deimonmi.n@chillibreeze.com::e937f645-8c95-42a9-a298-dfd645e9a76a" providerId="AD"/>
  <p188:author id="{157A47B1-916E-9AC6-4A8D-A9C98F0DFD51}" name="Batjuban Nongrum [Chillibreeze]" initials="BN" userId="S::batjuban.n@chillibreeze.com::8c274b7d-2069-4b29-a0c8-6c4f51785e5a" providerId="AD"/>
  <p188:author id="{33570EC2-BB82-BB33-A84F-F0EB858CD8B3}" name="Vinod Valloppillil" initials="VV" userId="S::vinodva@microsoft.com::50fa79e5-63eb-45db-81e9-573c1aedc6ca" providerId="AD"/>
  <p188:author id="{39E759D1-71B9-ED41-8191-C89DEAEE10D2}" name="Vamshidhar Kommineni" initials="VK" userId="S::vamshik@ntdev.microsoft.com::414ff38a-9cf2-44ce-b88a-6e9d29b6f402" providerId="AD"/>
  <p188:author id="{D07302D7-2581-A303-EF67-6D516FCADB8D}" name="Meenakshi Barik [Chillibreeze]" initials="MB" userId="S::meenakshi.b@chillibreeze.com::b22b221b-c585-443a-aba6-cb2e7fee0c24" providerId="AD"/>
  <p188:author id="{83ABE0E4-8D08-7E08-B752-E0CDE9F7E209}" name="Wanpynshailang Bang [Chillibreeze]" initials="WB" userId="S::wanpynshailang.b@chillibreeze.com::358758f8-3264-4ab8-a3dd-baafa2d4f72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46F"/>
    <a:srgbClr val="FFFFFF"/>
    <a:srgbClr val="8DE971"/>
    <a:srgbClr val="FFE399"/>
    <a:srgbClr val="D59ED7"/>
    <a:srgbClr val="0078D4"/>
    <a:srgbClr val="C03BC4"/>
    <a:srgbClr val="F0F0F0"/>
    <a:srgbClr val="882A8B"/>
    <a:srgbClr val="FF5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DF6C6-8804-4CCD-8DFB-D035F860CA4A}" v="1" dt="2024-05-23T14:46:38.486"/>
    <p1510:client id="{27A77EEC-F4B6-E8D8-2D4F-50618365C9AE}" v="7" dt="2024-05-23T14:45:55.959"/>
    <p1510:client id="{61D7B5FA-87F5-4B9F-A4C8-18E9B1AD0CBF}" v="408" dt="2024-05-23T06:13:57.721"/>
    <p1510:client id="{82A38FA5-49AD-4B96-A11A-88F6FBD362CE}" v="590" dt="2024-05-23T06:56:56.051"/>
    <p1510:client id="{91F57BA3-3F83-431E-A4FE-A6D42909E272}" v="16" dt="2024-05-23T07:19:30.878"/>
    <p1510:client id="{E08A9F8D-C660-4883-9F54-77D04BCA7163}" v="1" dt="2024-05-23T14:13:38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8" autoAdjust="0"/>
    <p:restoredTop sz="95492" autoAdjust="0"/>
  </p:normalViewPr>
  <p:slideViewPr>
    <p:cSldViewPr snapToGrid="0">
      <p:cViewPr varScale="1">
        <p:scale>
          <a:sx n="79" d="100"/>
          <a:sy n="79" d="100"/>
        </p:scale>
        <p:origin x="43" y="168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-1675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5/23/2024 9:21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5/23/2024 9:21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5/23/2024 9:21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5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5/23/2024 9:22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53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5/23/2024 9:22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0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5/23/2024 9:22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5/23/2024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165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5/23/2024 9:22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33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1AB1C0-8C57-48C3-BB82-6249B53DD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550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5/23/2024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804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5/23/2024 9:22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30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5/23/2024 9:22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3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5/23/2024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08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5/23/2024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685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5/23/2024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11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5/23/2024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298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5/23/2024 9:22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39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479930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723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8913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7470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297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602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54934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0920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4904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023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3269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905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595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199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37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245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172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73051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1997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7131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6656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6290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372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042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9254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21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39965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8237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01992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151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1930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686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117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249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7949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65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85435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129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193954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46621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6075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556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11894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496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11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4172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82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84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434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2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49227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3043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562562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44853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89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340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6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388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112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8160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8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052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487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515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656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7565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1499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133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1649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259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1702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5140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2180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4792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6120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9087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933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870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458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738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638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76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1346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1213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483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1749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6389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262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2413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624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41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9930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81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110350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6645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46901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0955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4066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907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8637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604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852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437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386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0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265912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55234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0280423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1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36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78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1202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3108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8982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6806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455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136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88153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075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3535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0192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643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6919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548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7391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4324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6661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3711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052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39108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1121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8626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70755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576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5270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4790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0030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9485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232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10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88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41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2249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9691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6488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813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2785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745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455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79651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6499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18672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716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10798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2026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3408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9463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461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89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08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42705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3734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7394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6098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567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7568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9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17408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7158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00530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838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53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1464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493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07519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748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712650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3172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30164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47040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65941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657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1665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954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600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0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68974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08756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7980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58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5019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931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984420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146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551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409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3757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083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82273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5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7263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6461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856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1421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5018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4895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128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3314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62877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462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9102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2480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713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0906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904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145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9254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785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0750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5079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4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1785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4319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400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6185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33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81838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0459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5791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5501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965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619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1400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701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5696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638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5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8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2503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402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2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52" Type="http://schemas.openxmlformats.org/officeDocument/2006/relationships/image" Target="../media/image31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8.xml"/><Relationship Id="rId47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36.xml"/><Relationship Id="rId45" Type="http://schemas.openxmlformats.org/officeDocument/2006/relationships/slideLayout" Target="../slideLayouts/slideLayout141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4" Type="http://schemas.openxmlformats.org/officeDocument/2006/relationships/slideLayout" Target="../slideLayouts/slideLayout140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31.xml"/><Relationship Id="rId43" Type="http://schemas.openxmlformats.org/officeDocument/2006/relationships/slideLayout" Target="../slideLayouts/slideLayout139.xml"/><Relationship Id="rId48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04.xml"/><Relationship Id="rId51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37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32.xml"/><Relationship Id="rId49" Type="http://schemas.openxmlformats.org/officeDocument/2006/relationships/slideLayout" Target="../slideLayouts/slideLayout14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189.xml"/><Relationship Id="rId47" Type="http://schemas.openxmlformats.org/officeDocument/2006/relationships/slideLayout" Target="../slideLayouts/slideLayout194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40" Type="http://schemas.openxmlformats.org/officeDocument/2006/relationships/slideLayout" Target="../slideLayouts/slideLayout187.xml"/><Relationship Id="rId45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4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4" Type="http://schemas.openxmlformats.org/officeDocument/2006/relationships/slideLayout" Target="../slideLayouts/slideLayout191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Relationship Id="rId43" Type="http://schemas.openxmlformats.org/officeDocument/2006/relationships/slideLayout" Target="../slideLayouts/slideLayout190.xml"/><Relationship Id="rId48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55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46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67.xml"/><Relationship Id="rId41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9.xml"/><Relationship Id="rId18" Type="http://schemas.openxmlformats.org/officeDocument/2006/relationships/slideLayout" Target="../slideLayouts/slideLayout214.xml"/><Relationship Id="rId26" Type="http://schemas.openxmlformats.org/officeDocument/2006/relationships/slideLayout" Target="../slideLayouts/slideLayout222.xml"/><Relationship Id="rId39" Type="http://schemas.openxmlformats.org/officeDocument/2006/relationships/slideLayout" Target="../slideLayouts/slideLayout235.xml"/><Relationship Id="rId21" Type="http://schemas.openxmlformats.org/officeDocument/2006/relationships/slideLayout" Target="../slideLayouts/slideLayout217.xml"/><Relationship Id="rId34" Type="http://schemas.openxmlformats.org/officeDocument/2006/relationships/slideLayout" Target="../slideLayouts/slideLayout230.xml"/><Relationship Id="rId42" Type="http://schemas.openxmlformats.org/officeDocument/2006/relationships/slideLayout" Target="../slideLayouts/slideLayout238.xml"/><Relationship Id="rId47" Type="http://schemas.openxmlformats.org/officeDocument/2006/relationships/slideLayout" Target="../slideLayouts/slideLayout243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07.xml"/><Relationship Id="rId24" Type="http://schemas.openxmlformats.org/officeDocument/2006/relationships/slideLayout" Target="../slideLayouts/slideLayout220.xml"/><Relationship Id="rId32" Type="http://schemas.openxmlformats.org/officeDocument/2006/relationships/slideLayout" Target="../slideLayouts/slideLayout228.xml"/><Relationship Id="rId37" Type="http://schemas.openxmlformats.org/officeDocument/2006/relationships/slideLayout" Target="../slideLayouts/slideLayout233.xml"/><Relationship Id="rId40" Type="http://schemas.openxmlformats.org/officeDocument/2006/relationships/slideLayout" Target="../slideLayouts/slideLayout236.xml"/><Relationship Id="rId45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11.xml"/><Relationship Id="rId23" Type="http://schemas.openxmlformats.org/officeDocument/2006/relationships/slideLayout" Target="../slideLayouts/slideLayout219.xml"/><Relationship Id="rId28" Type="http://schemas.openxmlformats.org/officeDocument/2006/relationships/slideLayout" Target="../slideLayouts/slideLayout224.xml"/><Relationship Id="rId36" Type="http://schemas.openxmlformats.org/officeDocument/2006/relationships/slideLayout" Target="../slideLayouts/slideLayout232.xml"/><Relationship Id="rId49" Type="http://schemas.openxmlformats.org/officeDocument/2006/relationships/theme" Target="../theme/theme5.xml"/><Relationship Id="rId10" Type="http://schemas.openxmlformats.org/officeDocument/2006/relationships/slideLayout" Target="../slideLayouts/slideLayout206.xml"/><Relationship Id="rId19" Type="http://schemas.openxmlformats.org/officeDocument/2006/relationships/slideLayout" Target="../slideLayouts/slideLayout215.xml"/><Relationship Id="rId31" Type="http://schemas.openxmlformats.org/officeDocument/2006/relationships/slideLayout" Target="../slideLayouts/slideLayout227.xml"/><Relationship Id="rId44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218.xml"/><Relationship Id="rId27" Type="http://schemas.openxmlformats.org/officeDocument/2006/relationships/slideLayout" Target="../slideLayouts/slideLayout223.xml"/><Relationship Id="rId30" Type="http://schemas.openxmlformats.org/officeDocument/2006/relationships/slideLayout" Target="../slideLayouts/slideLayout226.xml"/><Relationship Id="rId35" Type="http://schemas.openxmlformats.org/officeDocument/2006/relationships/slideLayout" Target="../slideLayouts/slideLayout231.xml"/><Relationship Id="rId43" Type="http://schemas.openxmlformats.org/officeDocument/2006/relationships/slideLayout" Target="../slideLayouts/slideLayout239.xml"/><Relationship Id="rId48" Type="http://schemas.openxmlformats.org/officeDocument/2006/relationships/slideLayout" Target="../slideLayouts/slideLayout244.xml"/><Relationship Id="rId8" Type="http://schemas.openxmlformats.org/officeDocument/2006/relationships/slideLayout" Target="../slideLayouts/slideLayout204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5" Type="http://schemas.openxmlformats.org/officeDocument/2006/relationships/slideLayout" Target="../slideLayouts/slideLayout221.xml"/><Relationship Id="rId33" Type="http://schemas.openxmlformats.org/officeDocument/2006/relationships/slideLayout" Target="../slideLayouts/slideLayout229.xml"/><Relationship Id="rId38" Type="http://schemas.openxmlformats.org/officeDocument/2006/relationships/slideLayout" Target="../slideLayouts/slideLayout234.xml"/><Relationship Id="rId46" Type="http://schemas.openxmlformats.org/officeDocument/2006/relationships/slideLayout" Target="../slideLayouts/slideLayout242.xml"/><Relationship Id="rId20" Type="http://schemas.openxmlformats.org/officeDocument/2006/relationships/slideLayout" Target="../slideLayouts/slideLayout216.xml"/><Relationship Id="rId41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3" r:id="rId1"/>
    <p:sldLayoutId id="2147485584" r:id="rId2"/>
    <p:sldLayoutId id="2147485585" r:id="rId3"/>
    <p:sldLayoutId id="2147485586" r:id="rId4"/>
    <p:sldLayoutId id="2147485587" r:id="rId5"/>
    <p:sldLayoutId id="2147485588" r:id="rId6"/>
    <p:sldLayoutId id="2147485589" r:id="rId7"/>
    <p:sldLayoutId id="2147485590" r:id="rId8"/>
    <p:sldLayoutId id="2147485591" r:id="rId9"/>
    <p:sldLayoutId id="2147485592" r:id="rId10"/>
    <p:sldLayoutId id="2147485593" r:id="rId11"/>
    <p:sldLayoutId id="2147485594" r:id="rId12"/>
    <p:sldLayoutId id="2147485595" r:id="rId13"/>
    <p:sldLayoutId id="2147485596" r:id="rId14"/>
    <p:sldLayoutId id="2147485597" r:id="rId15"/>
    <p:sldLayoutId id="2147485598" r:id="rId16"/>
    <p:sldLayoutId id="2147485599" r:id="rId17"/>
    <p:sldLayoutId id="2147485600" r:id="rId18"/>
    <p:sldLayoutId id="2147485601" r:id="rId19"/>
    <p:sldLayoutId id="2147485602" r:id="rId20"/>
    <p:sldLayoutId id="2147485603" r:id="rId21"/>
    <p:sldLayoutId id="2147485604" r:id="rId22"/>
    <p:sldLayoutId id="2147485605" r:id="rId23"/>
    <p:sldLayoutId id="2147485606" r:id="rId24"/>
    <p:sldLayoutId id="2147485607" r:id="rId25"/>
    <p:sldLayoutId id="2147485608" r:id="rId26"/>
    <p:sldLayoutId id="2147485609" r:id="rId27"/>
    <p:sldLayoutId id="2147485610" r:id="rId28"/>
    <p:sldLayoutId id="2147485611" r:id="rId29"/>
    <p:sldLayoutId id="2147485612" r:id="rId30"/>
    <p:sldLayoutId id="2147485613" r:id="rId31"/>
    <p:sldLayoutId id="2147485614" r:id="rId32"/>
    <p:sldLayoutId id="2147485615" r:id="rId33"/>
    <p:sldLayoutId id="2147485616" r:id="rId34"/>
    <p:sldLayoutId id="2147485617" r:id="rId35"/>
    <p:sldLayoutId id="2147485618" r:id="rId36"/>
    <p:sldLayoutId id="2147485619" r:id="rId37"/>
    <p:sldLayoutId id="2147485620" r:id="rId38"/>
    <p:sldLayoutId id="2147485621" r:id="rId39"/>
    <p:sldLayoutId id="2147485622" r:id="rId40"/>
    <p:sldLayoutId id="2147485623" r:id="rId41"/>
    <p:sldLayoutId id="2147485624" r:id="rId42"/>
    <p:sldLayoutId id="2147485625" r:id="rId43"/>
    <p:sldLayoutId id="2147485626" r:id="rId44"/>
    <p:sldLayoutId id="2147485627" r:id="rId45"/>
    <p:sldLayoutId id="2147485628" r:id="rId46"/>
    <p:sldLayoutId id="2147485629" r:id="rId47"/>
    <p:sldLayoutId id="214748563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71B3C-B29B-582F-4C8D-24F39CF95DE4}"/>
              </a:ext>
            </a:extLst>
          </p:cNvPr>
          <p:cNvPicPr>
            <a:picLocks noChangeAspect="1"/>
          </p:cNvPicPr>
          <p:nvPr userDrawn="1"/>
        </p:nvPicPr>
        <p:blipFill>
          <a:blip r:embed="rId52"/>
          <a:stretch>
            <a:fillRect/>
          </a:stretch>
        </p:blipFill>
        <p:spPr>
          <a:xfrm rot="5400000">
            <a:off x="13652855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8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6" r:id="rId1"/>
    <p:sldLayoutId id="2147485787" r:id="rId2"/>
    <p:sldLayoutId id="2147485788" r:id="rId3"/>
    <p:sldLayoutId id="2147485789" r:id="rId4"/>
    <p:sldLayoutId id="2147485790" r:id="rId5"/>
    <p:sldLayoutId id="2147485791" r:id="rId6"/>
    <p:sldLayoutId id="2147485792" r:id="rId7"/>
    <p:sldLayoutId id="2147485793" r:id="rId8"/>
    <p:sldLayoutId id="2147485794" r:id="rId9"/>
    <p:sldLayoutId id="2147485795" r:id="rId10"/>
    <p:sldLayoutId id="2147485796" r:id="rId11"/>
    <p:sldLayoutId id="2147485797" r:id="rId12"/>
    <p:sldLayoutId id="2147485798" r:id="rId13"/>
    <p:sldLayoutId id="2147485799" r:id="rId14"/>
    <p:sldLayoutId id="2147485800" r:id="rId15"/>
    <p:sldLayoutId id="2147485801" r:id="rId16"/>
    <p:sldLayoutId id="2147485802" r:id="rId17"/>
    <p:sldLayoutId id="2147485803" r:id="rId18"/>
    <p:sldLayoutId id="2147485804" r:id="rId19"/>
    <p:sldLayoutId id="2147485805" r:id="rId20"/>
    <p:sldLayoutId id="2147485806" r:id="rId21"/>
    <p:sldLayoutId id="2147485807" r:id="rId22"/>
    <p:sldLayoutId id="2147485808" r:id="rId23"/>
    <p:sldLayoutId id="2147485809" r:id="rId24"/>
    <p:sldLayoutId id="2147485810" r:id="rId25"/>
    <p:sldLayoutId id="2147485811" r:id="rId26"/>
    <p:sldLayoutId id="2147485812" r:id="rId27"/>
    <p:sldLayoutId id="2147485813" r:id="rId28"/>
    <p:sldLayoutId id="2147485814" r:id="rId29"/>
    <p:sldLayoutId id="2147485815" r:id="rId30"/>
    <p:sldLayoutId id="2147485816" r:id="rId31"/>
    <p:sldLayoutId id="2147485817" r:id="rId32"/>
    <p:sldLayoutId id="2147485818" r:id="rId33"/>
    <p:sldLayoutId id="2147485819" r:id="rId34"/>
    <p:sldLayoutId id="2147485820" r:id="rId35"/>
    <p:sldLayoutId id="2147485821" r:id="rId36"/>
    <p:sldLayoutId id="2147485822" r:id="rId37"/>
    <p:sldLayoutId id="2147485823" r:id="rId38"/>
    <p:sldLayoutId id="2147485824" r:id="rId39"/>
    <p:sldLayoutId id="2147485825" r:id="rId40"/>
    <p:sldLayoutId id="2147485826" r:id="rId41"/>
    <p:sldLayoutId id="2147485827" r:id="rId42"/>
    <p:sldLayoutId id="2147485828" r:id="rId43"/>
    <p:sldLayoutId id="2147485829" r:id="rId44"/>
    <p:sldLayoutId id="2147485830" r:id="rId45"/>
    <p:sldLayoutId id="2147485831" r:id="rId46"/>
    <p:sldLayoutId id="2147485832" r:id="rId47"/>
    <p:sldLayoutId id="2147485833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8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35" r:id="rId1"/>
    <p:sldLayoutId id="2147485836" r:id="rId2"/>
    <p:sldLayoutId id="2147485837" r:id="rId3"/>
    <p:sldLayoutId id="2147485838" r:id="rId4"/>
    <p:sldLayoutId id="2147485839" r:id="rId5"/>
    <p:sldLayoutId id="2147485840" r:id="rId6"/>
    <p:sldLayoutId id="2147485841" r:id="rId7"/>
    <p:sldLayoutId id="2147485842" r:id="rId8"/>
    <p:sldLayoutId id="2147485843" r:id="rId9"/>
    <p:sldLayoutId id="2147485844" r:id="rId10"/>
    <p:sldLayoutId id="2147485845" r:id="rId11"/>
    <p:sldLayoutId id="2147485846" r:id="rId12"/>
    <p:sldLayoutId id="2147485847" r:id="rId13"/>
    <p:sldLayoutId id="2147485848" r:id="rId14"/>
    <p:sldLayoutId id="2147485849" r:id="rId15"/>
    <p:sldLayoutId id="2147485850" r:id="rId16"/>
    <p:sldLayoutId id="2147485851" r:id="rId17"/>
    <p:sldLayoutId id="2147485852" r:id="rId18"/>
    <p:sldLayoutId id="2147485853" r:id="rId19"/>
    <p:sldLayoutId id="2147485854" r:id="rId20"/>
    <p:sldLayoutId id="2147485855" r:id="rId21"/>
    <p:sldLayoutId id="2147485856" r:id="rId22"/>
    <p:sldLayoutId id="2147485857" r:id="rId23"/>
    <p:sldLayoutId id="2147485858" r:id="rId24"/>
    <p:sldLayoutId id="2147485859" r:id="rId25"/>
    <p:sldLayoutId id="2147485860" r:id="rId26"/>
    <p:sldLayoutId id="2147485861" r:id="rId27"/>
    <p:sldLayoutId id="2147485862" r:id="rId28"/>
    <p:sldLayoutId id="2147485863" r:id="rId29"/>
    <p:sldLayoutId id="2147485864" r:id="rId30"/>
    <p:sldLayoutId id="2147485865" r:id="rId31"/>
    <p:sldLayoutId id="2147485866" r:id="rId32"/>
    <p:sldLayoutId id="2147485867" r:id="rId33"/>
    <p:sldLayoutId id="2147485868" r:id="rId34"/>
    <p:sldLayoutId id="2147485869" r:id="rId35"/>
    <p:sldLayoutId id="2147485870" r:id="rId36"/>
    <p:sldLayoutId id="2147485871" r:id="rId37"/>
    <p:sldLayoutId id="2147485872" r:id="rId38"/>
    <p:sldLayoutId id="2147485873" r:id="rId39"/>
    <p:sldLayoutId id="2147485874" r:id="rId40"/>
    <p:sldLayoutId id="2147485875" r:id="rId41"/>
    <p:sldLayoutId id="2147485876" r:id="rId42"/>
    <p:sldLayoutId id="2147485877" r:id="rId43"/>
    <p:sldLayoutId id="2147485878" r:id="rId44"/>
    <p:sldLayoutId id="2147485879" r:id="rId45"/>
    <p:sldLayoutId id="2147485880" r:id="rId46"/>
    <p:sldLayoutId id="2147485881" r:id="rId47"/>
    <p:sldLayoutId id="2147485882" r:id="rId48"/>
    <p:sldLayoutId id="2147485883" r:id="rId49"/>
    <p:sldLayoutId id="2147485884" r:id="rId50"/>
    <p:sldLayoutId id="2147485885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6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87" r:id="rId1"/>
    <p:sldLayoutId id="2147485888" r:id="rId2"/>
    <p:sldLayoutId id="2147485889" r:id="rId3"/>
    <p:sldLayoutId id="2147485890" r:id="rId4"/>
    <p:sldLayoutId id="2147485891" r:id="rId5"/>
    <p:sldLayoutId id="2147485892" r:id="rId6"/>
    <p:sldLayoutId id="2147485893" r:id="rId7"/>
    <p:sldLayoutId id="2147485894" r:id="rId8"/>
    <p:sldLayoutId id="2147485895" r:id="rId9"/>
    <p:sldLayoutId id="2147485896" r:id="rId10"/>
    <p:sldLayoutId id="2147485897" r:id="rId11"/>
    <p:sldLayoutId id="2147485898" r:id="rId12"/>
    <p:sldLayoutId id="2147485899" r:id="rId13"/>
    <p:sldLayoutId id="2147485900" r:id="rId14"/>
    <p:sldLayoutId id="2147485901" r:id="rId15"/>
    <p:sldLayoutId id="2147485902" r:id="rId16"/>
    <p:sldLayoutId id="2147485903" r:id="rId17"/>
    <p:sldLayoutId id="2147485904" r:id="rId18"/>
    <p:sldLayoutId id="2147485905" r:id="rId19"/>
    <p:sldLayoutId id="2147485906" r:id="rId20"/>
    <p:sldLayoutId id="2147485907" r:id="rId21"/>
    <p:sldLayoutId id="2147485908" r:id="rId22"/>
    <p:sldLayoutId id="2147485909" r:id="rId23"/>
    <p:sldLayoutId id="2147485910" r:id="rId24"/>
    <p:sldLayoutId id="2147485911" r:id="rId25"/>
    <p:sldLayoutId id="2147485912" r:id="rId26"/>
    <p:sldLayoutId id="2147485913" r:id="rId27"/>
    <p:sldLayoutId id="2147485914" r:id="rId28"/>
    <p:sldLayoutId id="2147485915" r:id="rId29"/>
    <p:sldLayoutId id="2147485916" r:id="rId30"/>
    <p:sldLayoutId id="2147485917" r:id="rId31"/>
    <p:sldLayoutId id="2147485918" r:id="rId32"/>
    <p:sldLayoutId id="2147485919" r:id="rId33"/>
    <p:sldLayoutId id="2147485920" r:id="rId34"/>
    <p:sldLayoutId id="2147485921" r:id="rId35"/>
    <p:sldLayoutId id="2147485922" r:id="rId36"/>
    <p:sldLayoutId id="2147485923" r:id="rId37"/>
    <p:sldLayoutId id="2147485924" r:id="rId38"/>
    <p:sldLayoutId id="2147485925" r:id="rId39"/>
    <p:sldLayoutId id="2147485926" r:id="rId40"/>
    <p:sldLayoutId id="2147485927" r:id="rId41"/>
    <p:sldLayoutId id="2147485928" r:id="rId42"/>
    <p:sldLayoutId id="2147485929" r:id="rId43"/>
    <p:sldLayoutId id="2147485930" r:id="rId44"/>
    <p:sldLayoutId id="2147485931" r:id="rId45"/>
    <p:sldLayoutId id="2147485932" r:id="rId46"/>
    <p:sldLayoutId id="2147485933" r:id="rId47"/>
    <p:sldLayoutId id="2147485934" r:id="rId48"/>
    <p:sldLayoutId id="2147485935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5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37" r:id="rId1"/>
    <p:sldLayoutId id="2147485938" r:id="rId2"/>
    <p:sldLayoutId id="2147485939" r:id="rId3"/>
    <p:sldLayoutId id="2147485940" r:id="rId4"/>
    <p:sldLayoutId id="2147485941" r:id="rId5"/>
    <p:sldLayoutId id="2147485942" r:id="rId6"/>
    <p:sldLayoutId id="2147485943" r:id="rId7"/>
    <p:sldLayoutId id="2147485944" r:id="rId8"/>
    <p:sldLayoutId id="2147485945" r:id="rId9"/>
    <p:sldLayoutId id="2147485946" r:id="rId10"/>
    <p:sldLayoutId id="2147485947" r:id="rId11"/>
    <p:sldLayoutId id="2147485948" r:id="rId12"/>
    <p:sldLayoutId id="2147485949" r:id="rId13"/>
    <p:sldLayoutId id="2147485950" r:id="rId14"/>
    <p:sldLayoutId id="2147485951" r:id="rId15"/>
    <p:sldLayoutId id="2147485952" r:id="rId16"/>
    <p:sldLayoutId id="2147485953" r:id="rId17"/>
    <p:sldLayoutId id="2147485954" r:id="rId18"/>
    <p:sldLayoutId id="2147485955" r:id="rId19"/>
    <p:sldLayoutId id="2147485956" r:id="rId20"/>
    <p:sldLayoutId id="2147485957" r:id="rId21"/>
    <p:sldLayoutId id="2147485958" r:id="rId22"/>
    <p:sldLayoutId id="2147485959" r:id="rId23"/>
    <p:sldLayoutId id="2147485960" r:id="rId24"/>
    <p:sldLayoutId id="2147485961" r:id="rId25"/>
    <p:sldLayoutId id="2147485962" r:id="rId26"/>
    <p:sldLayoutId id="2147485963" r:id="rId27"/>
    <p:sldLayoutId id="2147485964" r:id="rId28"/>
    <p:sldLayoutId id="2147485965" r:id="rId29"/>
    <p:sldLayoutId id="2147485966" r:id="rId30"/>
    <p:sldLayoutId id="2147485967" r:id="rId31"/>
    <p:sldLayoutId id="2147485968" r:id="rId32"/>
    <p:sldLayoutId id="2147485969" r:id="rId33"/>
    <p:sldLayoutId id="2147485970" r:id="rId34"/>
    <p:sldLayoutId id="2147485971" r:id="rId35"/>
    <p:sldLayoutId id="2147485972" r:id="rId36"/>
    <p:sldLayoutId id="2147485973" r:id="rId37"/>
    <p:sldLayoutId id="2147485974" r:id="rId38"/>
    <p:sldLayoutId id="2147485975" r:id="rId39"/>
    <p:sldLayoutId id="2147485976" r:id="rId40"/>
    <p:sldLayoutId id="2147485977" r:id="rId41"/>
    <p:sldLayoutId id="2147485978" r:id="rId42"/>
    <p:sldLayoutId id="2147485979" r:id="rId43"/>
    <p:sldLayoutId id="2147485980" r:id="rId44"/>
    <p:sldLayoutId id="2147485981" r:id="rId45"/>
    <p:sldLayoutId id="2147485982" r:id="rId46"/>
    <p:sldLayoutId id="2147485983" r:id="rId47"/>
    <p:sldLayoutId id="2147485984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blobfuse" TargetMode="External"/><Relationship Id="rId13" Type="http://schemas.openxmlformats.org/officeDocument/2006/relationships/image" Target="../media/image5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7.svg"/><Relationship Id="rId12" Type="http://schemas.openxmlformats.org/officeDocument/2006/relationships/image" Target="../media/image57.svg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53.svg"/><Relationship Id="rId10" Type="http://schemas.openxmlformats.org/officeDocument/2006/relationships/image" Target="../media/image55.svg"/><Relationship Id="rId4" Type="http://schemas.openxmlformats.org/officeDocument/2006/relationships/image" Target="../media/image52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hpc/ior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43.svg"/><Relationship Id="rId2" Type="http://schemas.openxmlformats.org/officeDocument/2006/relationships/image" Target="../media/image7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8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90.png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90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ContainerStorage" TargetMode="External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AzureStorageFeedback@microsoft.com" TargetMode="External"/><Relationship Id="rId5" Type="http://schemas.openxmlformats.org/officeDocument/2006/relationships/hyperlink" Target="https://aka.ms/AzureStorageAndAISurvey" TargetMode="External"/><Relationship Id="rId4" Type="http://schemas.openxmlformats.org/officeDocument/2006/relationships/hyperlink" Target="https://aka.ms/MicrosoftBuildEval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../X_POSTSHOW/Aka.ms/AzureHeroOfferings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0.jpeg"/><Relationship Id="rId12" Type="http://schemas.openxmlformats.org/officeDocument/2006/relationships/image" Target="../media/image45.svg"/><Relationship Id="rId2" Type="http://schemas.openxmlformats.org/officeDocument/2006/relationships/slideLayout" Target="../slideLayouts/slideLayout6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B02CC3-A705-25F2-B63C-83DCF6A11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982261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38249474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6D21C6-880A-976E-37E3-DFAE3F65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689601"/>
            <a:ext cx="12192000" cy="1168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5BCAEFA-E7D2-57B3-4B2D-C4EDC5108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82602" y="4070350"/>
            <a:ext cx="11233090" cy="2198689"/>
          </a:xfrm>
          <a:custGeom>
            <a:avLst/>
            <a:gdLst>
              <a:gd name="connsiteX0" fmla="*/ 0 w 11020482"/>
              <a:gd name="connsiteY0" fmla="*/ 0 h 4920459"/>
              <a:gd name="connsiteX1" fmla="*/ 11020482 w 11020482"/>
              <a:gd name="connsiteY1" fmla="*/ 0 h 4920459"/>
              <a:gd name="connsiteX2" fmla="*/ 11020482 w 11020482"/>
              <a:gd name="connsiteY2" fmla="*/ 96698 h 4920459"/>
              <a:gd name="connsiteX3" fmla="*/ 11020482 w 11020482"/>
              <a:gd name="connsiteY3" fmla="*/ 4823761 h 4920459"/>
              <a:gd name="connsiteX4" fmla="*/ 11020482 w 11020482"/>
              <a:gd name="connsiteY4" fmla="*/ 4920459 h 4920459"/>
              <a:gd name="connsiteX5" fmla="*/ 0 w 11020482"/>
              <a:gd name="connsiteY5" fmla="*/ 4920459 h 4920459"/>
              <a:gd name="connsiteX6" fmla="*/ 0 w 11020482"/>
              <a:gd name="connsiteY6" fmla="*/ 4823761 h 4920459"/>
              <a:gd name="connsiteX7" fmla="*/ 0 w 11020482"/>
              <a:gd name="connsiteY7" fmla="*/ 96698 h 492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20482" h="4920459">
                <a:moveTo>
                  <a:pt x="0" y="0"/>
                </a:moveTo>
                <a:lnTo>
                  <a:pt x="11020482" y="0"/>
                </a:lnTo>
                <a:lnTo>
                  <a:pt x="11020482" y="96698"/>
                </a:lnTo>
                <a:lnTo>
                  <a:pt x="11020482" y="4823761"/>
                </a:lnTo>
                <a:lnTo>
                  <a:pt x="11020482" y="4920459"/>
                </a:lnTo>
                <a:lnTo>
                  <a:pt x="0" y="4920459"/>
                </a:lnTo>
                <a:lnTo>
                  <a:pt x="0" y="4823761"/>
                </a:lnTo>
                <a:lnTo>
                  <a:pt x="0" y="96698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714A2-15E0-4D55-8FFA-06B5605C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Blob Storage: Multi-protocol, single storage platform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DF17284-0CB7-8F74-FAB0-7688153BF7F6}"/>
              </a:ext>
            </a:extLst>
          </p:cNvPr>
          <p:cNvSpPr txBox="1"/>
          <p:nvPr/>
        </p:nvSpPr>
        <p:spPr>
          <a:xfrm>
            <a:off x="1056514" y="1594252"/>
            <a:ext cx="16118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214" rtl="0" eaLnBrk="1" fontAlgn="auto" latinLnBrk="0" hangingPunct="1"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Blob API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26020A4C-A610-2941-B630-EC11EA49C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639508" y="1847650"/>
            <a:ext cx="445900" cy="445900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 err="1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257" name="Funnel">
            <a:extLst>
              <a:ext uri="{FF2B5EF4-FFF2-40B4-BE49-F238E27FC236}">
                <a16:creationId xmlns:a16="http://schemas.microsoft.com/office/drawing/2014/main" id="{0871AF15-B5FB-8A8A-7250-9118752EA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47543" y="1971251"/>
            <a:ext cx="229829" cy="198698"/>
          </a:xfrm>
          <a:custGeom>
            <a:avLst/>
            <a:gdLst>
              <a:gd name="T0" fmla="*/ 0 w 598"/>
              <a:gd name="T1" fmla="*/ 0 h 517"/>
              <a:gd name="T2" fmla="*/ 598 w 598"/>
              <a:gd name="T3" fmla="*/ 0 h 517"/>
              <a:gd name="T4" fmla="*/ 598 w 598"/>
              <a:gd name="T5" fmla="*/ 40 h 517"/>
              <a:gd name="T6" fmla="*/ 358 w 598"/>
              <a:gd name="T7" fmla="*/ 276 h 517"/>
              <a:gd name="T8" fmla="*/ 358 w 598"/>
              <a:gd name="T9" fmla="*/ 517 h 517"/>
              <a:gd name="T10" fmla="*/ 236 w 598"/>
              <a:gd name="T11" fmla="*/ 517 h 517"/>
              <a:gd name="T12" fmla="*/ 236 w 598"/>
              <a:gd name="T13" fmla="*/ 274 h 517"/>
              <a:gd name="T14" fmla="*/ 0 w 598"/>
              <a:gd name="T15" fmla="*/ 43 h 517"/>
              <a:gd name="T16" fmla="*/ 0 w 598"/>
              <a:gd name="T1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517">
                <a:moveTo>
                  <a:pt x="0" y="0"/>
                </a:moveTo>
                <a:lnTo>
                  <a:pt x="598" y="0"/>
                </a:lnTo>
                <a:lnTo>
                  <a:pt x="598" y="40"/>
                </a:lnTo>
                <a:lnTo>
                  <a:pt x="358" y="276"/>
                </a:lnTo>
                <a:lnTo>
                  <a:pt x="358" y="517"/>
                </a:lnTo>
                <a:lnTo>
                  <a:pt x="236" y="517"/>
                </a:lnTo>
                <a:lnTo>
                  <a:pt x="236" y="274"/>
                </a:lnTo>
                <a:lnTo>
                  <a:pt x="0" y="43"/>
                </a:lnTo>
                <a:lnTo>
                  <a:pt x="0" y="0"/>
                </a:lnTo>
                <a:close/>
              </a:path>
            </a:pathLst>
          </a:custGeom>
          <a:noFill/>
          <a:ln w="63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EA3259D2-6243-2774-1CA9-FCE3DD705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8963" y="2397790"/>
            <a:ext cx="2661760" cy="1218714"/>
          </a:xfrm>
          <a:prstGeom prst="rect">
            <a:avLst/>
          </a:prstGeom>
          <a:solidFill>
            <a:srgbClr val="2A446F"/>
          </a:solidFill>
        </p:spPr>
        <p:txBody>
          <a:bodyPr vert="horz" wrap="square" lIns="91440" tIns="91440" rIns="91440" bIns="45720" rtlCol="0">
            <a:noAutofit/>
          </a:bodyPr>
          <a:lstStyle/>
          <a:p>
            <a:pPr marL="365760" marR="0" lvl="0" indent="0" defTabSz="914016" rtl="0" eaLnBrk="1" fontAlgn="auto" latinLnBrk="0" hangingPunct="1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51" name="Database_EFC7">
            <a:extLst>
              <a:ext uri="{FF2B5EF4-FFF2-40B4-BE49-F238E27FC236}">
                <a16:creationId xmlns:a16="http://schemas.microsoft.com/office/drawing/2014/main" id="{ACA042C6-4447-EDBA-99B1-E217D097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5524" y="2471738"/>
            <a:ext cx="192966" cy="250824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952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5D491882-6007-F462-6F38-3AB9E0CA353D}"/>
              </a:ext>
            </a:extLst>
          </p:cNvPr>
          <p:cNvSpPr txBox="1">
            <a:spLocks/>
          </p:cNvSpPr>
          <p:nvPr/>
        </p:nvSpPr>
        <p:spPr>
          <a:xfrm>
            <a:off x="1065213" y="2478703"/>
            <a:ext cx="1078821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0" defTabSz="914016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Object data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3" name="TextBox 167_1">
            <a:extLst>
              <a:ext uri="{FF2B5EF4-FFF2-40B4-BE49-F238E27FC236}">
                <a16:creationId xmlns:a16="http://schemas.microsoft.com/office/drawing/2014/main" id="{840A705E-CCC7-06A7-C8B4-1611E57370E6}"/>
              </a:ext>
            </a:extLst>
          </p:cNvPr>
          <p:cNvSpPr txBox="1">
            <a:spLocks/>
          </p:cNvSpPr>
          <p:nvPr/>
        </p:nvSpPr>
        <p:spPr>
          <a:xfrm>
            <a:off x="650664" y="2847472"/>
            <a:ext cx="2661760" cy="906743"/>
          </a:xfrm>
          <a:prstGeom prst="rect">
            <a:avLst/>
          </a:prstGeom>
          <a:noFill/>
        </p:spPr>
        <p:txBody>
          <a:bodyPr vert="horz" wrap="square" lIns="91440" tIns="91440" rIns="91440" bIns="45720" rtlCol="0">
            <a:noAutofit/>
          </a:bodyPr>
          <a:lstStyle/>
          <a:p>
            <a:pPr marL="0" marR="0" lvl="0" indent="0" defTabSz="895870" rtl="0" eaLnBrk="0" fontAlgn="base" latinLnBrk="0" hangingPunct="0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bold" panose="020B0702040204020203" pitchFamily="34" charset="0"/>
              </a:rPr>
              <a:t>Server Backups, Archive Storage, Semi-structured Data</a:t>
            </a:r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BF5095A2-6825-47F2-C0F0-5A1F2F095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9843" y="3613048"/>
            <a:ext cx="0" cy="1280160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447" name="TextBox 446">
            <a:extLst>
              <a:ext uri="{FF2B5EF4-FFF2-40B4-BE49-F238E27FC236}">
                <a16:creationId xmlns:a16="http://schemas.microsoft.com/office/drawing/2014/main" id="{0E5EA5A2-F129-56E5-160E-2D66FE7B5F51}"/>
              </a:ext>
            </a:extLst>
          </p:cNvPr>
          <p:cNvSpPr txBox="1"/>
          <p:nvPr/>
        </p:nvSpPr>
        <p:spPr>
          <a:xfrm>
            <a:off x="3879935" y="1594252"/>
            <a:ext cx="16118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214" rtl="0" eaLnBrk="1" fontAlgn="auto" latinLnBrk="0" hangingPunct="1"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ADLS API</a:t>
            </a:r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64BF486-ABB3-842B-F05D-89F19E742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462929" y="1847650"/>
            <a:ext cx="445900" cy="445900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 err="1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524" name="Funnel">
            <a:extLst>
              <a:ext uri="{FF2B5EF4-FFF2-40B4-BE49-F238E27FC236}">
                <a16:creationId xmlns:a16="http://schemas.microsoft.com/office/drawing/2014/main" id="{B92EF19C-84CE-3B3E-575A-BB56132DE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70964" y="1971251"/>
            <a:ext cx="229829" cy="198698"/>
          </a:xfrm>
          <a:custGeom>
            <a:avLst/>
            <a:gdLst>
              <a:gd name="T0" fmla="*/ 0 w 598"/>
              <a:gd name="T1" fmla="*/ 0 h 517"/>
              <a:gd name="T2" fmla="*/ 598 w 598"/>
              <a:gd name="T3" fmla="*/ 0 h 517"/>
              <a:gd name="T4" fmla="*/ 598 w 598"/>
              <a:gd name="T5" fmla="*/ 40 h 517"/>
              <a:gd name="T6" fmla="*/ 358 w 598"/>
              <a:gd name="T7" fmla="*/ 276 h 517"/>
              <a:gd name="T8" fmla="*/ 358 w 598"/>
              <a:gd name="T9" fmla="*/ 517 h 517"/>
              <a:gd name="T10" fmla="*/ 236 w 598"/>
              <a:gd name="T11" fmla="*/ 517 h 517"/>
              <a:gd name="T12" fmla="*/ 236 w 598"/>
              <a:gd name="T13" fmla="*/ 274 h 517"/>
              <a:gd name="T14" fmla="*/ 0 w 598"/>
              <a:gd name="T15" fmla="*/ 43 h 517"/>
              <a:gd name="T16" fmla="*/ 0 w 598"/>
              <a:gd name="T1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517">
                <a:moveTo>
                  <a:pt x="0" y="0"/>
                </a:moveTo>
                <a:lnTo>
                  <a:pt x="598" y="0"/>
                </a:lnTo>
                <a:lnTo>
                  <a:pt x="598" y="40"/>
                </a:lnTo>
                <a:lnTo>
                  <a:pt x="358" y="276"/>
                </a:lnTo>
                <a:lnTo>
                  <a:pt x="358" y="517"/>
                </a:lnTo>
                <a:lnTo>
                  <a:pt x="236" y="517"/>
                </a:lnTo>
                <a:lnTo>
                  <a:pt x="236" y="274"/>
                </a:lnTo>
                <a:lnTo>
                  <a:pt x="0" y="43"/>
                </a:lnTo>
                <a:lnTo>
                  <a:pt x="0" y="0"/>
                </a:lnTo>
                <a:close/>
              </a:path>
            </a:pathLst>
          </a:custGeom>
          <a:noFill/>
          <a:ln w="63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7AF79740-A10D-0B46-4774-EB48F6C5C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374126" y="2382518"/>
            <a:ext cx="2661760" cy="1237713"/>
          </a:xfrm>
          <a:prstGeom prst="rect">
            <a:avLst/>
          </a:prstGeom>
          <a:solidFill>
            <a:srgbClr val="2A446F"/>
          </a:solidFill>
        </p:spPr>
        <p:txBody>
          <a:bodyPr vert="horz" wrap="square" lIns="91440" tIns="91440" rIns="91440" bIns="45720" rtlCol="0">
            <a:noAutofit/>
          </a:bodyPr>
          <a:lstStyle/>
          <a:p>
            <a:pPr marL="365760" marR="0" lvl="0" indent="0" defTabSz="914016" rtl="0" eaLnBrk="1" fontAlgn="auto" latinLnBrk="0" hangingPunct="1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76" name="network">
            <a:extLst>
              <a:ext uri="{FF2B5EF4-FFF2-40B4-BE49-F238E27FC236}">
                <a16:creationId xmlns:a16="http://schemas.microsoft.com/office/drawing/2014/main" id="{55811A81-2C2E-D5B6-9ECB-C24E98FAF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84414" y="2479745"/>
            <a:ext cx="225512" cy="234811"/>
          </a:xfrm>
          <a:custGeom>
            <a:avLst/>
            <a:gdLst>
              <a:gd name="T0" fmla="*/ 328 w 388"/>
              <a:gd name="T1" fmla="*/ 260 h 404"/>
              <a:gd name="T2" fmla="*/ 15 w 388"/>
              <a:gd name="T3" fmla="*/ 260 h 404"/>
              <a:gd name="T4" fmla="*/ 15 w 388"/>
              <a:gd name="T5" fmla="*/ 57 h 404"/>
              <a:gd name="T6" fmla="*/ 328 w 388"/>
              <a:gd name="T7" fmla="*/ 57 h 404"/>
              <a:gd name="T8" fmla="*/ 328 w 388"/>
              <a:gd name="T9" fmla="*/ 260 h 404"/>
              <a:gd name="T10" fmla="*/ 328 w 388"/>
              <a:gd name="T11" fmla="*/ 203 h 404"/>
              <a:gd name="T12" fmla="*/ 388 w 388"/>
              <a:gd name="T13" fmla="*/ 203 h 404"/>
              <a:gd name="T14" fmla="*/ 388 w 388"/>
              <a:gd name="T15" fmla="*/ 0 h 404"/>
              <a:gd name="T16" fmla="*/ 69 w 388"/>
              <a:gd name="T17" fmla="*/ 0 h 404"/>
              <a:gd name="T18" fmla="*/ 69 w 388"/>
              <a:gd name="T19" fmla="*/ 57 h 404"/>
              <a:gd name="T20" fmla="*/ 271 w 388"/>
              <a:gd name="T21" fmla="*/ 404 h 404"/>
              <a:gd name="T22" fmla="*/ 271 w 388"/>
              <a:gd name="T23" fmla="*/ 347 h 404"/>
              <a:gd name="T24" fmla="*/ 215 w 388"/>
              <a:gd name="T25" fmla="*/ 347 h 404"/>
              <a:gd name="T26" fmla="*/ 215 w 388"/>
              <a:gd name="T27" fmla="*/ 318 h 404"/>
              <a:gd name="T28" fmla="*/ 157 w 388"/>
              <a:gd name="T29" fmla="*/ 318 h 404"/>
              <a:gd name="T30" fmla="*/ 157 w 388"/>
              <a:gd name="T31" fmla="*/ 347 h 404"/>
              <a:gd name="T32" fmla="*/ 97 w 388"/>
              <a:gd name="T33" fmla="*/ 347 h 404"/>
              <a:gd name="T34" fmla="*/ 97 w 388"/>
              <a:gd name="T35" fmla="*/ 404 h 404"/>
              <a:gd name="T36" fmla="*/ 187 w 388"/>
              <a:gd name="T37" fmla="*/ 404 h 404"/>
              <a:gd name="T38" fmla="*/ 271 w 388"/>
              <a:gd name="T39" fmla="*/ 404 h 404"/>
              <a:gd name="T40" fmla="*/ 97 w 388"/>
              <a:gd name="T41" fmla="*/ 374 h 404"/>
              <a:gd name="T42" fmla="*/ 0 w 388"/>
              <a:gd name="T43" fmla="*/ 374 h 404"/>
              <a:gd name="T44" fmla="*/ 271 w 388"/>
              <a:gd name="T45" fmla="*/ 374 h 404"/>
              <a:gd name="T46" fmla="*/ 369 w 388"/>
              <a:gd name="T47" fmla="*/ 374 h 404"/>
              <a:gd name="T48" fmla="*/ 184 w 388"/>
              <a:gd name="T49" fmla="*/ 318 h 404"/>
              <a:gd name="T50" fmla="*/ 184 w 388"/>
              <a:gd name="T51" fmla="*/ 26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8" h="404">
                <a:moveTo>
                  <a:pt x="328" y="260"/>
                </a:moveTo>
                <a:lnTo>
                  <a:pt x="15" y="260"/>
                </a:lnTo>
                <a:lnTo>
                  <a:pt x="15" y="57"/>
                </a:lnTo>
                <a:lnTo>
                  <a:pt x="328" y="57"/>
                </a:lnTo>
                <a:lnTo>
                  <a:pt x="328" y="260"/>
                </a:lnTo>
                <a:moveTo>
                  <a:pt x="328" y="203"/>
                </a:moveTo>
                <a:lnTo>
                  <a:pt x="388" y="203"/>
                </a:lnTo>
                <a:lnTo>
                  <a:pt x="388" y="0"/>
                </a:lnTo>
                <a:lnTo>
                  <a:pt x="69" y="0"/>
                </a:lnTo>
                <a:lnTo>
                  <a:pt x="69" y="57"/>
                </a:lnTo>
                <a:moveTo>
                  <a:pt x="271" y="404"/>
                </a:moveTo>
                <a:lnTo>
                  <a:pt x="271" y="347"/>
                </a:lnTo>
                <a:lnTo>
                  <a:pt x="215" y="347"/>
                </a:lnTo>
                <a:lnTo>
                  <a:pt x="215" y="318"/>
                </a:lnTo>
                <a:lnTo>
                  <a:pt x="157" y="318"/>
                </a:lnTo>
                <a:lnTo>
                  <a:pt x="157" y="347"/>
                </a:lnTo>
                <a:lnTo>
                  <a:pt x="97" y="347"/>
                </a:lnTo>
                <a:lnTo>
                  <a:pt x="97" y="404"/>
                </a:lnTo>
                <a:lnTo>
                  <a:pt x="187" y="404"/>
                </a:lnTo>
                <a:lnTo>
                  <a:pt x="271" y="404"/>
                </a:lnTo>
                <a:moveTo>
                  <a:pt x="97" y="374"/>
                </a:moveTo>
                <a:lnTo>
                  <a:pt x="0" y="374"/>
                </a:lnTo>
                <a:moveTo>
                  <a:pt x="271" y="374"/>
                </a:moveTo>
                <a:lnTo>
                  <a:pt x="369" y="374"/>
                </a:lnTo>
                <a:moveTo>
                  <a:pt x="184" y="318"/>
                </a:moveTo>
                <a:lnTo>
                  <a:pt x="184" y="260"/>
                </a:lnTo>
              </a:path>
            </a:pathLst>
          </a:custGeom>
          <a:noFill/>
          <a:ln w="952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8FA8470E-59A4-6796-5E0B-20ADD38D3798}"/>
              </a:ext>
            </a:extLst>
          </p:cNvPr>
          <p:cNvSpPr txBox="1">
            <a:spLocks/>
          </p:cNvSpPr>
          <p:nvPr/>
        </p:nvSpPr>
        <p:spPr>
          <a:xfrm>
            <a:off x="3850376" y="2459704"/>
            <a:ext cx="1302151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0" defTabSz="914016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Analytics data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4" name="TextBox 168_1">
            <a:extLst>
              <a:ext uri="{FF2B5EF4-FFF2-40B4-BE49-F238E27FC236}">
                <a16:creationId xmlns:a16="http://schemas.microsoft.com/office/drawing/2014/main" id="{CDEC8799-7745-3B34-C561-5F2DBA97E949}"/>
              </a:ext>
            </a:extLst>
          </p:cNvPr>
          <p:cNvSpPr txBox="1">
            <a:spLocks/>
          </p:cNvSpPr>
          <p:nvPr/>
        </p:nvSpPr>
        <p:spPr>
          <a:xfrm>
            <a:off x="3374126" y="2714625"/>
            <a:ext cx="2661760" cy="920879"/>
          </a:xfrm>
          <a:prstGeom prst="rect">
            <a:avLst/>
          </a:prstGeom>
          <a:noFill/>
        </p:spPr>
        <p:txBody>
          <a:bodyPr vert="horz" wrap="square" lIns="91440" tIns="91440" rIns="91440" bIns="45720" rtlCol="0">
            <a:noAutofit/>
          </a:bodyPr>
          <a:lstStyle/>
          <a:p>
            <a:pPr marL="0" marR="0" lvl="0" indent="0" defTabSz="895870" rtl="0" eaLnBrk="0" fontAlgn="base" latinLnBrk="0" hangingPunct="0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bold" panose="020B0702040204020203" pitchFamily="34" charset="0"/>
              </a:rPr>
              <a:t>Hadoop File System, File and Folder Hierarchy, Granular ACLS, Atomic File Transactions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82" name="TextBox 681">
            <a:extLst>
              <a:ext uri="{FF2B5EF4-FFF2-40B4-BE49-F238E27FC236}">
                <a16:creationId xmlns:a16="http://schemas.microsoft.com/office/drawing/2014/main" id="{B280598F-6111-97AE-3461-9F25D00D42AB}"/>
              </a:ext>
            </a:extLst>
          </p:cNvPr>
          <p:cNvSpPr txBox="1"/>
          <p:nvPr/>
        </p:nvSpPr>
        <p:spPr>
          <a:xfrm>
            <a:off x="6703355" y="1594252"/>
            <a:ext cx="16118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214" rtl="0" eaLnBrk="1" fontAlgn="auto" latinLnBrk="0" hangingPunct="1"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NFS 3.0</a:t>
            </a:r>
          </a:p>
        </p:txBody>
      </p: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A63FF9B-85C1-91D1-16D9-44A4CA121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5006" y="3622721"/>
            <a:ext cx="0" cy="582572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99" name="Oval 698">
            <a:extLst>
              <a:ext uri="{FF2B5EF4-FFF2-40B4-BE49-F238E27FC236}">
                <a16:creationId xmlns:a16="http://schemas.microsoft.com/office/drawing/2014/main" id="{912D5352-1589-33F6-2369-32CBF06A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286349" y="1847650"/>
            <a:ext cx="445900" cy="445900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 err="1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742" name="Funnel">
            <a:extLst>
              <a:ext uri="{FF2B5EF4-FFF2-40B4-BE49-F238E27FC236}">
                <a16:creationId xmlns:a16="http://schemas.microsoft.com/office/drawing/2014/main" id="{FAD9CA0A-897A-035D-3FC1-241B38CF7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94384" y="1971251"/>
            <a:ext cx="229829" cy="198698"/>
          </a:xfrm>
          <a:custGeom>
            <a:avLst/>
            <a:gdLst>
              <a:gd name="T0" fmla="*/ 0 w 598"/>
              <a:gd name="T1" fmla="*/ 0 h 517"/>
              <a:gd name="T2" fmla="*/ 598 w 598"/>
              <a:gd name="T3" fmla="*/ 0 h 517"/>
              <a:gd name="T4" fmla="*/ 598 w 598"/>
              <a:gd name="T5" fmla="*/ 40 h 517"/>
              <a:gd name="T6" fmla="*/ 358 w 598"/>
              <a:gd name="T7" fmla="*/ 276 h 517"/>
              <a:gd name="T8" fmla="*/ 358 w 598"/>
              <a:gd name="T9" fmla="*/ 517 h 517"/>
              <a:gd name="T10" fmla="*/ 236 w 598"/>
              <a:gd name="T11" fmla="*/ 517 h 517"/>
              <a:gd name="T12" fmla="*/ 236 w 598"/>
              <a:gd name="T13" fmla="*/ 274 h 517"/>
              <a:gd name="T14" fmla="*/ 0 w 598"/>
              <a:gd name="T15" fmla="*/ 43 h 517"/>
              <a:gd name="T16" fmla="*/ 0 w 598"/>
              <a:gd name="T1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517">
                <a:moveTo>
                  <a:pt x="0" y="0"/>
                </a:moveTo>
                <a:lnTo>
                  <a:pt x="598" y="0"/>
                </a:lnTo>
                <a:lnTo>
                  <a:pt x="598" y="40"/>
                </a:lnTo>
                <a:lnTo>
                  <a:pt x="358" y="276"/>
                </a:lnTo>
                <a:lnTo>
                  <a:pt x="358" y="517"/>
                </a:lnTo>
                <a:lnTo>
                  <a:pt x="236" y="517"/>
                </a:lnTo>
                <a:lnTo>
                  <a:pt x="236" y="274"/>
                </a:lnTo>
                <a:lnTo>
                  <a:pt x="0" y="43"/>
                </a:lnTo>
                <a:lnTo>
                  <a:pt x="0" y="0"/>
                </a:lnTo>
                <a:close/>
              </a:path>
            </a:pathLst>
          </a:custGeom>
          <a:noFill/>
          <a:ln w="63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6" name="TextBox 755">
            <a:extLst>
              <a:ext uri="{FF2B5EF4-FFF2-40B4-BE49-F238E27FC236}">
                <a16:creationId xmlns:a16="http://schemas.microsoft.com/office/drawing/2014/main" id="{3079E0FE-6CAC-B181-21C3-C1C1C1EC4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159289" y="2382518"/>
            <a:ext cx="2661760" cy="1237714"/>
          </a:xfrm>
          <a:prstGeom prst="rect">
            <a:avLst/>
          </a:prstGeom>
          <a:solidFill>
            <a:srgbClr val="2A446F"/>
          </a:solidFill>
        </p:spPr>
        <p:txBody>
          <a:bodyPr vert="horz" wrap="square" lIns="91440" tIns="91440" rIns="91440" bIns="45720" rtlCol="0">
            <a:noAutofit/>
          </a:bodyPr>
          <a:lstStyle/>
          <a:p>
            <a:pPr marL="365760" marR="0" lvl="0" indent="0" defTabSz="914016" rtl="0" eaLnBrk="1" fontAlgn="auto" latinLnBrk="0" hangingPunct="1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81" name="binary">
            <a:extLst>
              <a:ext uri="{FF2B5EF4-FFF2-40B4-BE49-F238E27FC236}">
                <a16:creationId xmlns:a16="http://schemas.microsoft.com/office/drawing/2014/main" id="{5E8DD68B-C7D3-AD9A-9BE1-72DA8786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48127" y="2481264"/>
            <a:ext cx="268412" cy="231772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952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DB9D49B4-DFD8-6D2C-20B4-20BDF4187219}"/>
              </a:ext>
            </a:extLst>
          </p:cNvPr>
          <p:cNvSpPr txBox="1">
            <a:spLocks/>
          </p:cNvSpPr>
          <p:nvPr/>
        </p:nvSpPr>
        <p:spPr>
          <a:xfrm>
            <a:off x="6635539" y="2459703"/>
            <a:ext cx="785471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0" defTabSz="914016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File data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2" name="TextBox 169_1">
            <a:extLst>
              <a:ext uri="{FF2B5EF4-FFF2-40B4-BE49-F238E27FC236}">
                <a16:creationId xmlns:a16="http://schemas.microsoft.com/office/drawing/2014/main" id="{065C31C4-9844-00D9-0024-8BB68358B319}"/>
              </a:ext>
            </a:extLst>
          </p:cNvPr>
          <p:cNvSpPr txBox="1">
            <a:spLocks/>
          </p:cNvSpPr>
          <p:nvPr/>
        </p:nvSpPr>
        <p:spPr>
          <a:xfrm>
            <a:off x="6159289" y="2714625"/>
            <a:ext cx="2661760" cy="920879"/>
          </a:xfrm>
          <a:prstGeom prst="rect">
            <a:avLst/>
          </a:prstGeom>
          <a:noFill/>
        </p:spPr>
        <p:txBody>
          <a:bodyPr vert="horz" wrap="square" lIns="91440" tIns="91440" rIns="91440" bIns="45720" rtlCol="0">
            <a:noAutofit/>
          </a:bodyPr>
          <a:lstStyle/>
          <a:p>
            <a:pPr marL="0" marR="0" lvl="0" indent="0" defTabSz="895870" rtl="0" eaLnBrk="0" fontAlgn="base" latinLnBrk="0" hangingPunct="0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bold" panose="020B0702040204020203" pitchFamily="34" charset="0"/>
              </a:rPr>
              <a:t>HPC Data, Applications using NFSv3 against large sequential read and write data sets</a:t>
            </a:r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024D5C4A-62A8-3D28-BE6E-8DCF5AC07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90169" y="3622721"/>
            <a:ext cx="0" cy="582572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842" name="TextBox 841">
            <a:extLst>
              <a:ext uri="{FF2B5EF4-FFF2-40B4-BE49-F238E27FC236}">
                <a16:creationId xmlns:a16="http://schemas.microsoft.com/office/drawing/2014/main" id="{26489146-9950-A186-750B-3FE9B151616B}"/>
              </a:ext>
            </a:extLst>
          </p:cNvPr>
          <p:cNvSpPr txBox="1"/>
          <p:nvPr/>
        </p:nvSpPr>
        <p:spPr>
          <a:xfrm>
            <a:off x="9526774" y="1594252"/>
            <a:ext cx="16118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214" rtl="0" eaLnBrk="1" fontAlgn="auto" latinLnBrk="0" hangingPunct="1"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SFTP</a:t>
            </a:r>
          </a:p>
        </p:txBody>
      </p:sp>
      <p:sp>
        <p:nvSpPr>
          <p:cNvPr id="853" name="Oval 852">
            <a:extLst>
              <a:ext uri="{FF2B5EF4-FFF2-40B4-BE49-F238E27FC236}">
                <a16:creationId xmlns:a16="http://schemas.microsoft.com/office/drawing/2014/main" id="{208937EB-5BDD-6A51-B07B-F97244580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109768" y="1847650"/>
            <a:ext cx="445900" cy="445900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 err="1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885" name="Funnel">
            <a:extLst>
              <a:ext uri="{FF2B5EF4-FFF2-40B4-BE49-F238E27FC236}">
                <a16:creationId xmlns:a16="http://schemas.microsoft.com/office/drawing/2014/main" id="{A782A1C2-4522-55EF-FBAC-0252D7782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217803" y="1971251"/>
            <a:ext cx="229829" cy="198698"/>
          </a:xfrm>
          <a:custGeom>
            <a:avLst/>
            <a:gdLst>
              <a:gd name="T0" fmla="*/ 0 w 598"/>
              <a:gd name="T1" fmla="*/ 0 h 517"/>
              <a:gd name="T2" fmla="*/ 598 w 598"/>
              <a:gd name="T3" fmla="*/ 0 h 517"/>
              <a:gd name="T4" fmla="*/ 598 w 598"/>
              <a:gd name="T5" fmla="*/ 40 h 517"/>
              <a:gd name="T6" fmla="*/ 358 w 598"/>
              <a:gd name="T7" fmla="*/ 276 h 517"/>
              <a:gd name="T8" fmla="*/ 358 w 598"/>
              <a:gd name="T9" fmla="*/ 517 h 517"/>
              <a:gd name="T10" fmla="*/ 236 w 598"/>
              <a:gd name="T11" fmla="*/ 517 h 517"/>
              <a:gd name="T12" fmla="*/ 236 w 598"/>
              <a:gd name="T13" fmla="*/ 274 h 517"/>
              <a:gd name="T14" fmla="*/ 0 w 598"/>
              <a:gd name="T15" fmla="*/ 43 h 517"/>
              <a:gd name="T16" fmla="*/ 0 w 598"/>
              <a:gd name="T1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517">
                <a:moveTo>
                  <a:pt x="0" y="0"/>
                </a:moveTo>
                <a:lnTo>
                  <a:pt x="598" y="0"/>
                </a:lnTo>
                <a:lnTo>
                  <a:pt x="598" y="40"/>
                </a:lnTo>
                <a:lnTo>
                  <a:pt x="358" y="276"/>
                </a:lnTo>
                <a:lnTo>
                  <a:pt x="358" y="517"/>
                </a:lnTo>
                <a:lnTo>
                  <a:pt x="236" y="517"/>
                </a:lnTo>
                <a:lnTo>
                  <a:pt x="236" y="274"/>
                </a:lnTo>
                <a:lnTo>
                  <a:pt x="0" y="43"/>
                </a:lnTo>
                <a:lnTo>
                  <a:pt x="0" y="0"/>
                </a:lnTo>
                <a:close/>
              </a:path>
            </a:pathLst>
          </a:custGeom>
          <a:noFill/>
          <a:ln w="63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5" name="TextBox 894">
            <a:extLst>
              <a:ext uri="{FF2B5EF4-FFF2-40B4-BE49-F238E27FC236}">
                <a16:creationId xmlns:a16="http://schemas.microsoft.com/office/drawing/2014/main" id="{A3BB32B1-60F4-0A4B-5483-41A91AB4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944453" y="2382518"/>
            <a:ext cx="2661760" cy="1237714"/>
          </a:xfrm>
          <a:prstGeom prst="rect">
            <a:avLst/>
          </a:prstGeom>
          <a:solidFill>
            <a:srgbClr val="2A446F"/>
          </a:solidFill>
        </p:spPr>
        <p:txBody>
          <a:bodyPr vert="horz" wrap="square" lIns="91440" tIns="91440" rIns="91440" bIns="45720" rtlCol="0">
            <a:noAutofit/>
          </a:bodyPr>
          <a:lstStyle/>
          <a:p>
            <a:pPr marL="365760" marR="0" lvl="0" indent="0" defTabSz="914016" rtl="0" eaLnBrk="1" fontAlgn="auto" latinLnBrk="0" hangingPunct="1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911" name="GenericApp_EB3B">
            <a:extLst>
              <a:ext uri="{FF2B5EF4-FFF2-40B4-BE49-F238E27FC236}">
                <a16:creationId xmlns:a16="http://schemas.microsoft.com/office/drawing/2014/main" id="{13F00791-9B2E-4ADB-E08A-8ACF30643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54469" y="2506692"/>
            <a:ext cx="226056" cy="180916"/>
          </a:xfrm>
          <a:custGeom>
            <a:avLst/>
            <a:gdLst>
              <a:gd name="T0" fmla="*/ 5088 w 5088"/>
              <a:gd name="T1" fmla="*/ 4072 h 4072"/>
              <a:gd name="T2" fmla="*/ 0 w 5088"/>
              <a:gd name="T3" fmla="*/ 4072 h 4072"/>
              <a:gd name="T4" fmla="*/ 0 w 5088"/>
              <a:gd name="T5" fmla="*/ 0 h 4072"/>
              <a:gd name="T6" fmla="*/ 5088 w 5088"/>
              <a:gd name="T7" fmla="*/ 0 h 4072"/>
              <a:gd name="T8" fmla="*/ 5088 w 5088"/>
              <a:gd name="T9" fmla="*/ 4072 h 4072"/>
              <a:gd name="T10" fmla="*/ 0 w 5088"/>
              <a:gd name="T11" fmla="*/ 1018 h 4072"/>
              <a:gd name="T12" fmla="*/ 5004 w 5088"/>
              <a:gd name="T13" fmla="*/ 1018 h 4072"/>
              <a:gd name="T14" fmla="*/ 2035 w 5088"/>
              <a:gd name="T15" fmla="*/ 1697 h 4072"/>
              <a:gd name="T16" fmla="*/ 678 w 5088"/>
              <a:gd name="T17" fmla="*/ 1697 h 4072"/>
              <a:gd name="T18" fmla="*/ 678 w 5088"/>
              <a:gd name="T19" fmla="*/ 3393 h 4072"/>
              <a:gd name="T20" fmla="*/ 2035 w 5088"/>
              <a:gd name="T21" fmla="*/ 3393 h 4072"/>
              <a:gd name="T22" fmla="*/ 2035 w 5088"/>
              <a:gd name="T23" fmla="*/ 1697 h 4072"/>
              <a:gd name="T24" fmla="*/ 2544 w 5088"/>
              <a:gd name="T25" fmla="*/ 1697 h 4072"/>
              <a:gd name="T26" fmla="*/ 3561 w 5088"/>
              <a:gd name="T27" fmla="*/ 1697 h 4072"/>
              <a:gd name="T28" fmla="*/ 2544 w 5088"/>
              <a:gd name="T29" fmla="*/ 2375 h 4072"/>
              <a:gd name="T30" fmla="*/ 3561 w 5088"/>
              <a:gd name="T31" fmla="*/ 2375 h 4072"/>
              <a:gd name="T32" fmla="*/ 2544 w 5088"/>
              <a:gd name="T33" fmla="*/ 3054 h 4072"/>
              <a:gd name="T34" fmla="*/ 3222 w 5088"/>
              <a:gd name="T35" fmla="*/ 3054 h 4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88" h="4072">
                <a:moveTo>
                  <a:pt x="5088" y="4072"/>
                </a:moveTo>
                <a:lnTo>
                  <a:pt x="0" y="4072"/>
                </a:lnTo>
                <a:lnTo>
                  <a:pt x="0" y="0"/>
                </a:lnTo>
                <a:lnTo>
                  <a:pt x="5088" y="0"/>
                </a:lnTo>
                <a:lnTo>
                  <a:pt x="5088" y="4072"/>
                </a:lnTo>
                <a:moveTo>
                  <a:pt x="0" y="1018"/>
                </a:moveTo>
                <a:lnTo>
                  <a:pt x="5004" y="1018"/>
                </a:lnTo>
                <a:moveTo>
                  <a:pt x="2035" y="1697"/>
                </a:moveTo>
                <a:lnTo>
                  <a:pt x="678" y="1697"/>
                </a:lnTo>
                <a:lnTo>
                  <a:pt x="678" y="3393"/>
                </a:lnTo>
                <a:lnTo>
                  <a:pt x="2035" y="3393"/>
                </a:lnTo>
                <a:lnTo>
                  <a:pt x="2035" y="1697"/>
                </a:lnTo>
                <a:moveTo>
                  <a:pt x="2544" y="1697"/>
                </a:moveTo>
                <a:lnTo>
                  <a:pt x="3561" y="1697"/>
                </a:lnTo>
                <a:moveTo>
                  <a:pt x="2544" y="2375"/>
                </a:moveTo>
                <a:lnTo>
                  <a:pt x="3561" y="2375"/>
                </a:lnTo>
                <a:moveTo>
                  <a:pt x="2544" y="3054"/>
                </a:moveTo>
                <a:lnTo>
                  <a:pt x="3222" y="3054"/>
                </a:lnTo>
              </a:path>
            </a:pathLst>
          </a:custGeom>
          <a:noFill/>
          <a:ln w="952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1" name="TextBox 930">
            <a:extLst>
              <a:ext uri="{FF2B5EF4-FFF2-40B4-BE49-F238E27FC236}">
                <a16:creationId xmlns:a16="http://schemas.microsoft.com/office/drawing/2014/main" id="{8E750424-E075-6F85-3D4B-F2933B635354}"/>
              </a:ext>
            </a:extLst>
          </p:cNvPr>
          <p:cNvSpPr txBox="1">
            <a:spLocks/>
          </p:cNvSpPr>
          <p:nvPr/>
        </p:nvSpPr>
        <p:spPr>
          <a:xfrm>
            <a:off x="9420703" y="2459703"/>
            <a:ext cx="785471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0" defTabSz="914016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File data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45" name="TextBox 170_1">
            <a:extLst>
              <a:ext uri="{FF2B5EF4-FFF2-40B4-BE49-F238E27FC236}">
                <a16:creationId xmlns:a16="http://schemas.microsoft.com/office/drawing/2014/main" id="{9C1147DB-8C46-9B83-50C2-70EBAFB65ED5}"/>
              </a:ext>
            </a:extLst>
          </p:cNvPr>
          <p:cNvSpPr txBox="1">
            <a:spLocks/>
          </p:cNvSpPr>
          <p:nvPr/>
        </p:nvSpPr>
        <p:spPr>
          <a:xfrm>
            <a:off x="8944453" y="2714625"/>
            <a:ext cx="2661760" cy="920879"/>
          </a:xfrm>
          <a:prstGeom prst="rect">
            <a:avLst/>
          </a:prstGeom>
          <a:noFill/>
        </p:spPr>
        <p:txBody>
          <a:bodyPr vert="horz" wrap="square" lIns="91440" tIns="91440" rIns="91440" bIns="45720" rtlCol="0">
            <a:noAutofit/>
          </a:bodyPr>
          <a:lstStyle/>
          <a:p>
            <a:pPr marL="0" marR="0" lvl="0" indent="0" defTabSz="895870" rtl="0" eaLnBrk="0" fontAlgn="base" latinLnBrk="0" hangingPunct="0"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bold" panose="020B0702040204020203" pitchFamily="34" charset="0"/>
              </a:rPr>
              <a:t>Applications/workflows requiring SFTP support</a:t>
            </a:r>
            <a:endParaRPr lang="en-US" sz="2400">
              <a:solidFill>
                <a:schemeClr val="bg1"/>
              </a:solidFill>
            </a:endParaRPr>
          </a:p>
        </p:txBody>
      </p: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68A4623E-C724-B3E8-9EE4-4F26CF30F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75333" y="3622721"/>
            <a:ext cx="0" cy="582572"/>
          </a:xfrm>
          <a:prstGeom prst="line">
            <a:avLst/>
          </a:prstGeom>
          <a:noFill/>
          <a:ln w="12700" cap="rnd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991" name="TextBox 990" descr="Hierarchical Namespace (HNS) connecting Analytics data, File data and File data&#10;">
            <a:extLst>
              <a:ext uri="{FF2B5EF4-FFF2-40B4-BE49-F238E27FC236}">
                <a16:creationId xmlns:a16="http://schemas.microsoft.com/office/drawing/2014/main" id="{C7328518-7D49-5C6F-5DD8-94BE6FE3D6A6}"/>
              </a:ext>
            </a:extLst>
          </p:cNvPr>
          <p:cNvSpPr txBox="1"/>
          <p:nvPr/>
        </p:nvSpPr>
        <p:spPr>
          <a:xfrm>
            <a:off x="3585917" y="4205293"/>
            <a:ext cx="7999277" cy="563005"/>
          </a:xfrm>
          <a:prstGeom prst="rect">
            <a:avLst/>
          </a:prstGeom>
          <a:solidFill>
            <a:srgbClr val="8DE97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Segoe UI" pitchFamily="34" charset="0"/>
              </a:rPr>
              <a:t>Hierarchical Namespace (HNS)</a:t>
            </a:r>
          </a:p>
        </p:txBody>
      </p:sp>
      <p:sp>
        <p:nvSpPr>
          <p:cNvPr id="999" name="TextBox 998" descr="Common Blob Storage Foundation (FNS) connecting Object data&#10;">
            <a:extLst>
              <a:ext uri="{FF2B5EF4-FFF2-40B4-BE49-F238E27FC236}">
                <a16:creationId xmlns:a16="http://schemas.microsoft.com/office/drawing/2014/main" id="{335449C2-24F9-54C2-50C2-2CB2A844F7F1}"/>
              </a:ext>
            </a:extLst>
          </p:cNvPr>
          <p:cNvSpPr txBox="1"/>
          <p:nvPr/>
        </p:nvSpPr>
        <p:spPr>
          <a:xfrm>
            <a:off x="609922" y="4893208"/>
            <a:ext cx="10975272" cy="56300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Common Blob Storage Foundation (FNS)</a:t>
            </a:r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651327FB-5F5D-22F2-D503-99084F46C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922" y="5581123"/>
            <a:ext cx="10975272" cy="563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C2F15D7F-FBE3-047A-2741-791F3A942EC7}"/>
              </a:ext>
            </a:extLst>
          </p:cNvPr>
          <p:cNvSpPr txBox="1"/>
          <p:nvPr/>
        </p:nvSpPr>
        <p:spPr>
          <a:xfrm>
            <a:off x="719992" y="5647960"/>
            <a:ext cx="34957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3927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Object Tiering and Lifecycle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Policy Management</a:t>
            </a:r>
          </a:p>
        </p:txBody>
      </p: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FAA57ABC-79C3-0C03-457B-91BB641F6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4184" y="5639696"/>
            <a:ext cx="0" cy="44585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9" name="TextBox 1018">
            <a:extLst>
              <a:ext uri="{FF2B5EF4-FFF2-40B4-BE49-F238E27FC236}">
                <a16:creationId xmlns:a16="http://schemas.microsoft.com/office/drawing/2014/main" id="{C26267AF-5630-3ED5-0047-1A0788598246}"/>
              </a:ext>
            </a:extLst>
          </p:cNvPr>
          <p:cNvSpPr txBox="1"/>
          <p:nvPr/>
        </p:nvSpPr>
        <p:spPr>
          <a:xfrm>
            <a:off x="4305036" y="5647960"/>
            <a:ext cx="34957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3927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AAD Integration, RBAC,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Storage Account Security</a:t>
            </a:r>
          </a:p>
        </p:txBody>
      </p: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F3D3C84A-9966-B7E2-27A7-BD276302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90080" y="5639696"/>
            <a:ext cx="0" cy="44585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3" name="TextBox 1022">
            <a:extLst>
              <a:ext uri="{FF2B5EF4-FFF2-40B4-BE49-F238E27FC236}">
                <a16:creationId xmlns:a16="http://schemas.microsoft.com/office/drawing/2014/main" id="{AEA62A23-4584-D0EF-FFDB-51F64C3025A0}"/>
              </a:ext>
            </a:extLst>
          </p:cNvPr>
          <p:cNvSpPr txBox="1"/>
          <p:nvPr/>
        </p:nvSpPr>
        <p:spPr>
          <a:xfrm>
            <a:off x="7979352" y="5647960"/>
            <a:ext cx="34957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3927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HA/DR support through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ZRS and RA-GRS</a:t>
            </a:r>
          </a:p>
        </p:txBody>
      </p:sp>
    </p:spTree>
    <p:extLst>
      <p:ext uri="{BB962C8B-B14F-4D97-AF65-F5344CB8AC3E}">
        <p14:creationId xmlns:p14="http://schemas.microsoft.com/office/powerpoint/2010/main" val="203449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1FED-B3D1-9A40-A969-E20F19DD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426410"/>
            <a:ext cx="6675120" cy="1107996"/>
          </a:xfrm>
        </p:spPr>
        <p:txBody>
          <a:bodyPr/>
          <a:lstStyle/>
          <a:p>
            <a:r>
              <a:rPr lang="en-US"/>
              <a:t>Training &amp; Fine-tuning with Azure Blob Storage</a:t>
            </a:r>
          </a:p>
        </p:txBody>
      </p:sp>
    </p:spTree>
    <p:extLst>
      <p:ext uri="{BB962C8B-B14F-4D97-AF65-F5344CB8AC3E}">
        <p14:creationId xmlns:p14="http://schemas.microsoft.com/office/powerpoint/2010/main" val="267017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: Rounded Corners 5">
            <a:extLst>
              <a:ext uri="{FF2B5EF4-FFF2-40B4-BE49-F238E27FC236}">
                <a16:creationId xmlns:a16="http://schemas.microsoft.com/office/drawing/2014/main" id="{1DF27FB2-DC18-7629-1551-ADCA4530F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41882" y="1478280"/>
            <a:ext cx="2063051" cy="4221479"/>
          </a:xfrm>
          <a:prstGeom prst="roundRect">
            <a:avLst>
              <a:gd name="adj" fmla="val 6969"/>
            </a:avLst>
          </a:prstGeom>
          <a:noFill/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63" name="Rectangle: Rounded Corners 5">
            <a:extLst>
              <a:ext uri="{FF2B5EF4-FFF2-40B4-BE49-F238E27FC236}">
                <a16:creationId xmlns:a16="http://schemas.microsoft.com/office/drawing/2014/main" id="{0C79166B-6823-2925-26BA-A5106A47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4876" y="1478281"/>
            <a:ext cx="2063051" cy="4221479"/>
          </a:xfrm>
          <a:prstGeom prst="roundRect">
            <a:avLst>
              <a:gd name="adj" fmla="val 6969"/>
            </a:avLst>
          </a:prstGeom>
          <a:noFill/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62" name="Rectangle: Rounded Corners 5">
            <a:extLst>
              <a:ext uri="{FF2B5EF4-FFF2-40B4-BE49-F238E27FC236}">
                <a16:creationId xmlns:a16="http://schemas.microsoft.com/office/drawing/2014/main" id="{BAA70574-09CB-FC57-FC65-937D00EDE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11443" y="1487971"/>
            <a:ext cx="2063051" cy="4221479"/>
          </a:xfrm>
          <a:prstGeom prst="roundRect">
            <a:avLst>
              <a:gd name="adj" fmla="val 6969"/>
            </a:avLst>
          </a:prstGeom>
          <a:noFill/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61" name="Rectangle: Rounded Corners 5">
            <a:extLst>
              <a:ext uri="{FF2B5EF4-FFF2-40B4-BE49-F238E27FC236}">
                <a16:creationId xmlns:a16="http://schemas.microsoft.com/office/drawing/2014/main" id="{6AED6C6F-FC8B-B09C-B25E-95198CA2D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18010" y="1487971"/>
            <a:ext cx="2063051" cy="4221479"/>
          </a:xfrm>
          <a:prstGeom prst="roundRect">
            <a:avLst>
              <a:gd name="adj" fmla="val 6969"/>
            </a:avLst>
          </a:prstGeom>
          <a:noFill/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58" name="Rectangle: Rounded Corners 5">
            <a:extLst>
              <a:ext uri="{FF2B5EF4-FFF2-40B4-BE49-F238E27FC236}">
                <a16:creationId xmlns:a16="http://schemas.microsoft.com/office/drawing/2014/main" id="{3A5CA7EA-42CA-79F1-9392-1148EC3CD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2972" y="1478281"/>
            <a:ext cx="2063051" cy="4231170"/>
          </a:xfrm>
          <a:prstGeom prst="roundRect">
            <a:avLst>
              <a:gd name="adj" fmla="val 6969"/>
            </a:avLst>
          </a:prstGeom>
          <a:noFill/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F23D0-6AF6-A2A8-8752-40BA647D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and Fine-Tuning with Blob Storage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ECCF9A-52F6-2B5E-4006-D5B3B86C6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53064" y="2836337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6A6C795-2E5B-3B5E-B994-4DE05414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5969" y="2329622"/>
            <a:ext cx="3930" cy="11089"/>
          </a:xfrm>
          <a:custGeom>
            <a:avLst/>
            <a:gdLst>
              <a:gd name="connsiteX0" fmla="*/ 0 w 9620"/>
              <a:gd name="connsiteY0" fmla="*/ 0 h 27146"/>
              <a:gd name="connsiteX1" fmla="*/ 9620 w 9620"/>
              <a:gd name="connsiteY1" fmla="*/ 27146 h 2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0" h="27146">
                <a:moveTo>
                  <a:pt x="0" y="0"/>
                </a:moveTo>
                <a:cubicBezTo>
                  <a:pt x="0" y="9430"/>
                  <a:pt x="3334" y="18478"/>
                  <a:pt x="9620" y="27146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CAD4F4-CC03-0852-4191-AD864F4B24E8}"/>
              </a:ext>
            </a:extLst>
          </p:cNvPr>
          <p:cNvSpPr txBox="1">
            <a:spLocks/>
          </p:cNvSpPr>
          <p:nvPr/>
        </p:nvSpPr>
        <p:spPr>
          <a:xfrm>
            <a:off x="569918" y="2946400"/>
            <a:ext cx="2103120" cy="7315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>
                <a:latin typeface="+mj-lt"/>
              </a:rPr>
              <a:t>Scalable</a:t>
            </a:r>
            <a:br>
              <a:rPr lang="en-US" sz="1600" dirty="0">
                <a:latin typeface="+mj-lt"/>
              </a:rPr>
            </a:br>
            <a:endParaRPr lang="en-US" sz="1600" dirty="0">
              <a:latin typeface="+mj-lt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A94621-14EA-D626-09FD-97E61FA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58102" y="2836337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624FF32-C53D-EED8-CD09-C893276A3192}"/>
              </a:ext>
            </a:extLst>
          </p:cNvPr>
          <p:cNvSpPr txBox="1">
            <a:spLocks/>
          </p:cNvSpPr>
          <p:nvPr/>
        </p:nvSpPr>
        <p:spPr>
          <a:xfrm>
            <a:off x="2774957" y="2946400"/>
            <a:ext cx="2103120" cy="7315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>
                <a:latin typeface="+mj-lt"/>
              </a:rPr>
              <a:t>Cost Effective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8D0828-09AD-9322-7937-492A2738E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61552" y="2836337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942B4B4-7C1D-B8F8-37AE-D1ADD98FE496}"/>
              </a:ext>
            </a:extLst>
          </p:cNvPr>
          <p:cNvSpPr txBox="1">
            <a:spLocks/>
          </p:cNvSpPr>
          <p:nvPr/>
        </p:nvSpPr>
        <p:spPr>
          <a:xfrm>
            <a:off x="4978407" y="2946400"/>
            <a:ext cx="2103120" cy="7315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>
                <a:latin typeface="+mj-lt"/>
              </a:rPr>
              <a:t>Multi-Protocol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D93C44-B206-E946-D2AB-E492F4C18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65003" y="2836337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3A3D03-DCC7-F4AF-BE22-5768DA4B313D}"/>
              </a:ext>
            </a:extLst>
          </p:cNvPr>
          <p:cNvSpPr txBox="1">
            <a:spLocks/>
          </p:cNvSpPr>
          <p:nvPr/>
        </p:nvSpPr>
        <p:spPr>
          <a:xfrm>
            <a:off x="7181857" y="2946399"/>
            <a:ext cx="2103120" cy="73152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>
                <a:latin typeface="+mj-lt"/>
              </a:rPr>
              <a:t>Optimized for node-local access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A8F669-15CE-6BBC-EA46-6A469E5EC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68453" y="2827316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FB20A00-A6C3-1DCE-61B6-921A7F279DF6}"/>
              </a:ext>
            </a:extLst>
          </p:cNvPr>
          <p:cNvSpPr txBox="1">
            <a:spLocks/>
          </p:cNvSpPr>
          <p:nvPr/>
        </p:nvSpPr>
        <p:spPr>
          <a:xfrm>
            <a:off x="9441882" y="2946398"/>
            <a:ext cx="2103120" cy="73152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>
                <a:latin typeface="+mj-lt"/>
              </a:rPr>
              <a:t>Data Management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124D72-F34F-A3E4-4C79-F96560138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79629" y="1925224"/>
            <a:ext cx="771853" cy="771986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AD71E6-7EF4-9F07-C8C8-F2B5EC003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419097" y="1925224"/>
            <a:ext cx="771853" cy="771986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494D53-5EA1-9441-6E9C-52C68F9A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658566" y="1925224"/>
            <a:ext cx="771853" cy="771986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E5C2EC-5CD2-64D8-BD18-DB567B9D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898034" y="1925224"/>
            <a:ext cx="771853" cy="771986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2862FF-5643-10D8-D859-153DC603C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0050940" y="1925224"/>
            <a:ext cx="771853" cy="771986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18" name="Move_E7C2">
            <a:extLst>
              <a:ext uri="{FF2B5EF4-FFF2-40B4-BE49-F238E27FC236}">
                <a16:creationId xmlns:a16="http://schemas.microsoft.com/office/drawing/2014/main" id="{76B8058F-6846-20A4-61FC-5CD13DAF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64922" y="2110500"/>
            <a:ext cx="401267" cy="401435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9" name="money_2">
            <a:extLst>
              <a:ext uri="{FF2B5EF4-FFF2-40B4-BE49-F238E27FC236}">
                <a16:creationId xmlns:a16="http://schemas.microsoft.com/office/drawing/2014/main" id="{57EC79FF-B030-DECE-72B7-BF8F0648C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57848" y="2050555"/>
            <a:ext cx="494351" cy="521324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B106B6B-2F1B-DE1E-3417-B89C56B83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0090" y="2102139"/>
            <a:ext cx="428805" cy="418156"/>
          </a:xfrm>
          <a:prstGeom prst="rect">
            <a:avLst/>
          </a:prstGeom>
        </p:spPr>
      </p:pic>
      <p:sp>
        <p:nvSpPr>
          <p:cNvPr id="21" name="location_5">
            <a:extLst>
              <a:ext uri="{FF2B5EF4-FFF2-40B4-BE49-F238E27FC236}">
                <a16:creationId xmlns:a16="http://schemas.microsoft.com/office/drawing/2014/main" id="{DBACFD1B-AC15-4919-3905-B1ED53C6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10777" y="2105354"/>
            <a:ext cx="146366" cy="411726"/>
          </a:xfrm>
          <a:custGeom>
            <a:avLst/>
            <a:gdLst>
              <a:gd name="T0" fmla="*/ 0 w 116"/>
              <a:gd name="T1" fmla="*/ 58 h 330"/>
              <a:gd name="T2" fmla="*/ 58 w 116"/>
              <a:gd name="T3" fmla="*/ 0 h 330"/>
              <a:gd name="T4" fmla="*/ 116 w 116"/>
              <a:gd name="T5" fmla="*/ 58 h 330"/>
              <a:gd name="T6" fmla="*/ 58 w 116"/>
              <a:gd name="T7" fmla="*/ 116 h 330"/>
              <a:gd name="T8" fmla="*/ 0 w 116"/>
              <a:gd name="T9" fmla="*/ 58 h 330"/>
              <a:gd name="T10" fmla="*/ 58 w 116"/>
              <a:gd name="T11" fmla="*/ 116 h 330"/>
              <a:gd name="T12" fmla="*/ 58 w 116"/>
              <a:gd name="T13" fmla="*/ 33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330">
                <a:moveTo>
                  <a:pt x="0" y="58"/>
                </a:moveTo>
                <a:cubicBezTo>
                  <a:pt x="0" y="26"/>
                  <a:pt x="26" y="0"/>
                  <a:pt x="58" y="0"/>
                </a:cubicBezTo>
                <a:cubicBezTo>
                  <a:pt x="90" y="0"/>
                  <a:pt x="116" y="26"/>
                  <a:pt x="116" y="58"/>
                </a:cubicBezTo>
                <a:cubicBezTo>
                  <a:pt x="116" y="90"/>
                  <a:pt x="90" y="116"/>
                  <a:pt x="58" y="116"/>
                </a:cubicBezTo>
                <a:cubicBezTo>
                  <a:pt x="26" y="116"/>
                  <a:pt x="0" y="90"/>
                  <a:pt x="0" y="58"/>
                </a:cubicBezTo>
                <a:close/>
                <a:moveTo>
                  <a:pt x="58" y="116"/>
                </a:moveTo>
                <a:cubicBezTo>
                  <a:pt x="58" y="330"/>
                  <a:pt x="58" y="330"/>
                  <a:pt x="58" y="330"/>
                </a:cubicBez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22" name="BulletedList_E8FD">
            <a:extLst>
              <a:ext uri="{FF2B5EF4-FFF2-40B4-BE49-F238E27FC236}">
                <a16:creationId xmlns:a16="http://schemas.microsoft.com/office/drawing/2014/main" id="{56052C6D-AE03-CBA0-2E00-DDA12CFFA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27943" y="2193589"/>
            <a:ext cx="417845" cy="235256"/>
          </a:xfrm>
          <a:custGeom>
            <a:avLst/>
            <a:gdLst>
              <a:gd name="T0" fmla="*/ 1321 w 7040"/>
              <a:gd name="T1" fmla="*/ 0 h 3963"/>
              <a:gd name="T2" fmla="*/ 7040 w 7040"/>
              <a:gd name="T3" fmla="*/ 0 h 3963"/>
              <a:gd name="T4" fmla="*/ 0 w 7040"/>
              <a:gd name="T5" fmla="*/ 0 h 3963"/>
              <a:gd name="T6" fmla="*/ 442 w 7040"/>
              <a:gd name="T7" fmla="*/ 0 h 3963"/>
              <a:gd name="T8" fmla="*/ 1321 w 7040"/>
              <a:gd name="T9" fmla="*/ 1321 h 3963"/>
              <a:gd name="T10" fmla="*/ 7040 w 7040"/>
              <a:gd name="T11" fmla="*/ 1321 h 3963"/>
              <a:gd name="T12" fmla="*/ 0 w 7040"/>
              <a:gd name="T13" fmla="*/ 1321 h 3963"/>
              <a:gd name="T14" fmla="*/ 442 w 7040"/>
              <a:gd name="T15" fmla="*/ 1321 h 3963"/>
              <a:gd name="T16" fmla="*/ 1321 w 7040"/>
              <a:gd name="T17" fmla="*/ 2643 h 3963"/>
              <a:gd name="T18" fmla="*/ 7040 w 7040"/>
              <a:gd name="T19" fmla="*/ 2643 h 3963"/>
              <a:gd name="T20" fmla="*/ 0 w 7040"/>
              <a:gd name="T21" fmla="*/ 2643 h 3963"/>
              <a:gd name="T22" fmla="*/ 442 w 7040"/>
              <a:gd name="T23" fmla="*/ 2643 h 3963"/>
              <a:gd name="T24" fmla="*/ 1321 w 7040"/>
              <a:gd name="T25" fmla="*/ 3963 h 3963"/>
              <a:gd name="T26" fmla="*/ 7040 w 7040"/>
              <a:gd name="T27" fmla="*/ 3963 h 3963"/>
              <a:gd name="T28" fmla="*/ 0 w 7040"/>
              <a:gd name="T29" fmla="*/ 3963 h 3963"/>
              <a:gd name="T30" fmla="*/ 442 w 7040"/>
              <a:gd name="T31" fmla="*/ 3963 h 3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40" h="3963">
                <a:moveTo>
                  <a:pt x="1321" y="0"/>
                </a:moveTo>
                <a:lnTo>
                  <a:pt x="7040" y="0"/>
                </a:lnTo>
                <a:moveTo>
                  <a:pt x="0" y="0"/>
                </a:moveTo>
                <a:lnTo>
                  <a:pt x="442" y="0"/>
                </a:lnTo>
                <a:moveTo>
                  <a:pt x="1321" y="1321"/>
                </a:moveTo>
                <a:lnTo>
                  <a:pt x="7040" y="1321"/>
                </a:lnTo>
                <a:moveTo>
                  <a:pt x="0" y="1321"/>
                </a:moveTo>
                <a:lnTo>
                  <a:pt x="442" y="1321"/>
                </a:lnTo>
                <a:moveTo>
                  <a:pt x="1321" y="2643"/>
                </a:moveTo>
                <a:lnTo>
                  <a:pt x="7040" y="2643"/>
                </a:lnTo>
                <a:moveTo>
                  <a:pt x="0" y="2643"/>
                </a:moveTo>
                <a:lnTo>
                  <a:pt x="442" y="2643"/>
                </a:lnTo>
                <a:moveTo>
                  <a:pt x="1321" y="3963"/>
                </a:moveTo>
                <a:lnTo>
                  <a:pt x="7040" y="3963"/>
                </a:lnTo>
                <a:moveTo>
                  <a:pt x="0" y="3963"/>
                </a:moveTo>
                <a:lnTo>
                  <a:pt x="442" y="3963"/>
                </a:lnTo>
              </a:path>
            </a:pathLst>
          </a:custGeom>
          <a:noFill/>
          <a:ln w="127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E5879-D7D4-171D-EEB6-78DD48BE8BC5}"/>
              </a:ext>
            </a:extLst>
          </p:cNvPr>
          <p:cNvSpPr txBox="1">
            <a:spLocks/>
          </p:cNvSpPr>
          <p:nvPr/>
        </p:nvSpPr>
        <p:spPr>
          <a:xfrm>
            <a:off x="595684" y="3928654"/>
            <a:ext cx="2060644" cy="127058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marR="0" lvl="0" algn="ctr">
              <a:spcBef>
                <a:spcPts val="0"/>
              </a:spcBef>
            </a:pPr>
            <a:r>
              <a:rPr lang="en-US" sz="1600" kern="100">
                <a:solidFill>
                  <a:srgbClr val="0078D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PBs of data, </a:t>
            </a:r>
            <a:r>
              <a:rPr lang="en-US" sz="1600" kern="100" err="1">
                <a:solidFill>
                  <a:srgbClr val="0078D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Tbps</a:t>
            </a:r>
            <a:r>
              <a:rPr lang="en-US" sz="1600" kern="100">
                <a:solidFill>
                  <a:srgbClr val="0078D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of R/W throughput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826B22-5F35-1C9E-DDC3-65CAB80520CA}"/>
              </a:ext>
            </a:extLst>
          </p:cNvPr>
          <p:cNvSpPr txBox="1">
            <a:spLocks/>
          </p:cNvSpPr>
          <p:nvPr/>
        </p:nvSpPr>
        <p:spPr>
          <a:xfrm>
            <a:off x="2781631" y="3928654"/>
            <a:ext cx="2060644" cy="127058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marR="0" lvl="0" algn="ctr">
              <a:spcBef>
                <a:spcPts val="0"/>
              </a:spcBef>
            </a:pPr>
            <a:r>
              <a:rPr lang="en-US" sz="1600" kern="100">
                <a:solidFill>
                  <a:srgbClr val="0078D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Tiered storage for long-term retention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632878-41B0-1D54-22FF-9BF188441D29}"/>
              </a:ext>
            </a:extLst>
          </p:cNvPr>
          <p:cNvSpPr txBox="1">
            <a:spLocks/>
          </p:cNvSpPr>
          <p:nvPr/>
        </p:nvSpPr>
        <p:spPr>
          <a:xfrm>
            <a:off x="5021100" y="3928654"/>
            <a:ext cx="2060644" cy="127058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marR="0" lvl="0" algn="ctr">
              <a:spcBef>
                <a:spcPts val="0"/>
              </a:spcBef>
            </a:pPr>
            <a:r>
              <a:rPr lang="en-US" sz="1600" kern="100">
                <a:solidFill>
                  <a:srgbClr val="0078D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Integrates well with analytics engines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4BC946-90FB-75E6-98FA-95DB95647378}"/>
              </a:ext>
            </a:extLst>
          </p:cNvPr>
          <p:cNvSpPr txBox="1">
            <a:spLocks/>
          </p:cNvSpPr>
          <p:nvPr/>
        </p:nvSpPr>
        <p:spPr>
          <a:xfrm>
            <a:off x="7196578" y="3935408"/>
            <a:ext cx="2060644" cy="127058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marR="0" lvl="0" algn="ctr">
              <a:spcBef>
                <a:spcPts val="0"/>
              </a:spcBef>
            </a:pPr>
            <a:r>
              <a:rPr lang="en-US" sz="1600" kern="100">
                <a:solidFill>
                  <a:srgbClr val="0078D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BlobFuse2 with caching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410748-BBA7-5F3A-8C56-EE3DB7B9B02F}"/>
              </a:ext>
            </a:extLst>
          </p:cNvPr>
          <p:cNvSpPr txBox="1">
            <a:spLocks/>
          </p:cNvSpPr>
          <p:nvPr/>
        </p:nvSpPr>
        <p:spPr>
          <a:xfrm>
            <a:off x="9422187" y="3864405"/>
            <a:ext cx="2060644" cy="127058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marR="0" lvl="0" algn="ctr">
              <a:spcBef>
                <a:spcPts val="0"/>
              </a:spcBef>
            </a:pPr>
            <a:r>
              <a:rPr lang="en-US" sz="1600" kern="100">
                <a:solidFill>
                  <a:srgbClr val="0078D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Blob index tags, automated lifecycle management</a:t>
            </a:r>
          </a:p>
        </p:txBody>
      </p:sp>
    </p:spTree>
    <p:extLst>
      <p:ext uri="{BB962C8B-B14F-4D97-AF65-F5344CB8AC3E}">
        <p14:creationId xmlns:p14="http://schemas.microsoft.com/office/powerpoint/2010/main" val="8304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8380505-BE76-6A52-3944-211F7384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25003" y="541265"/>
            <a:ext cx="732677" cy="628195"/>
            <a:chOff x="6723017" y="384493"/>
            <a:chExt cx="926045" cy="808826"/>
          </a:xfrm>
        </p:grpSpPr>
        <p:sp>
          <p:nvSpPr>
            <p:cNvPr id="45" name="FolderHorizontal_F12B" title="Icon of a folder">
              <a:extLst>
                <a:ext uri="{FF2B5EF4-FFF2-40B4-BE49-F238E27FC236}">
                  <a16:creationId xmlns:a16="http://schemas.microsoft.com/office/drawing/2014/main" id="{9A59DEE3-BEDA-A32F-94CD-9D3B5D51F6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23017" y="420387"/>
              <a:ext cx="926045" cy="772932"/>
            </a:xfrm>
            <a:custGeom>
              <a:avLst/>
              <a:gdLst>
                <a:gd name="T0" fmla="*/ 0 w 3758"/>
                <a:gd name="T1" fmla="*/ 126 h 2756"/>
                <a:gd name="T2" fmla="*/ 126 w 3758"/>
                <a:gd name="T3" fmla="*/ 0 h 2756"/>
                <a:gd name="T4" fmla="*/ 1065 w 3758"/>
                <a:gd name="T5" fmla="*/ 0 h 2756"/>
                <a:gd name="T6" fmla="*/ 1378 w 3758"/>
                <a:gd name="T7" fmla="*/ 126 h 2756"/>
                <a:gd name="T8" fmla="*/ 1691 w 3758"/>
                <a:gd name="T9" fmla="*/ 251 h 2756"/>
                <a:gd name="T10" fmla="*/ 3633 w 3758"/>
                <a:gd name="T11" fmla="*/ 251 h 2756"/>
                <a:gd name="T12" fmla="*/ 3758 w 3758"/>
                <a:gd name="T13" fmla="*/ 376 h 2756"/>
                <a:gd name="T14" fmla="*/ 3758 w 3758"/>
                <a:gd name="T15" fmla="*/ 2756 h 2756"/>
                <a:gd name="T16" fmla="*/ 0 w 3758"/>
                <a:gd name="T17" fmla="*/ 2756 h 2756"/>
                <a:gd name="T18" fmla="*/ 0 w 3758"/>
                <a:gd name="T19" fmla="*/ 126 h 2756"/>
                <a:gd name="T20" fmla="*/ 0 w 3758"/>
                <a:gd name="T21" fmla="*/ 501 h 2756"/>
                <a:gd name="T22" fmla="*/ 1065 w 3758"/>
                <a:gd name="T23" fmla="*/ 501 h 2756"/>
                <a:gd name="T24" fmla="*/ 1378 w 3758"/>
                <a:gd name="T25" fmla="*/ 376 h 2756"/>
                <a:gd name="T26" fmla="*/ 1691 w 3758"/>
                <a:gd name="T27" fmla="*/ 251 h 2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8" h="2756">
                  <a:moveTo>
                    <a:pt x="0" y="126"/>
                  </a:moveTo>
                  <a:cubicBezTo>
                    <a:pt x="0" y="56"/>
                    <a:pt x="56" y="0"/>
                    <a:pt x="126" y="0"/>
                  </a:cubicBezTo>
                  <a:cubicBezTo>
                    <a:pt x="1065" y="0"/>
                    <a:pt x="1065" y="0"/>
                    <a:pt x="1065" y="0"/>
                  </a:cubicBezTo>
                  <a:cubicBezTo>
                    <a:pt x="1187" y="0"/>
                    <a:pt x="1298" y="48"/>
                    <a:pt x="1378" y="126"/>
                  </a:cubicBezTo>
                  <a:cubicBezTo>
                    <a:pt x="1458" y="203"/>
                    <a:pt x="1569" y="251"/>
                    <a:pt x="1691" y="251"/>
                  </a:cubicBezTo>
                  <a:cubicBezTo>
                    <a:pt x="3633" y="251"/>
                    <a:pt x="3633" y="251"/>
                    <a:pt x="3633" y="251"/>
                  </a:cubicBezTo>
                  <a:cubicBezTo>
                    <a:pt x="3702" y="251"/>
                    <a:pt x="3758" y="307"/>
                    <a:pt x="3758" y="376"/>
                  </a:cubicBezTo>
                  <a:cubicBezTo>
                    <a:pt x="3758" y="2756"/>
                    <a:pt x="3758" y="2756"/>
                    <a:pt x="3758" y="2756"/>
                  </a:cubicBezTo>
                  <a:cubicBezTo>
                    <a:pt x="0" y="2756"/>
                    <a:pt x="0" y="2756"/>
                    <a:pt x="0" y="2756"/>
                  </a:cubicBezTo>
                  <a:lnTo>
                    <a:pt x="0" y="126"/>
                  </a:lnTo>
                  <a:close/>
                  <a:moveTo>
                    <a:pt x="0" y="501"/>
                  </a:moveTo>
                  <a:cubicBezTo>
                    <a:pt x="1065" y="501"/>
                    <a:pt x="1065" y="501"/>
                    <a:pt x="1065" y="501"/>
                  </a:cubicBezTo>
                  <a:cubicBezTo>
                    <a:pt x="1187" y="501"/>
                    <a:pt x="1298" y="453"/>
                    <a:pt x="1378" y="376"/>
                  </a:cubicBezTo>
                  <a:cubicBezTo>
                    <a:pt x="1458" y="299"/>
                    <a:pt x="1569" y="251"/>
                    <a:pt x="1691" y="251"/>
                  </a:cubicBezTo>
                </a:path>
              </a:pathLst>
            </a:custGeom>
            <a:noFill/>
            <a:ln w="19050" cap="flat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74126">
                      <a:srgbClr val="000000"/>
                    </a:gs>
                    <a:gs pos="53147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Variable Small" pitchFamily="2" charset="0"/>
                <a:ea typeface="+mn-ea"/>
                <a:cs typeface="Segoe UI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2C687B9-210A-8975-9337-FE380B0DD5B6}"/>
                </a:ext>
              </a:extLst>
            </p:cNvPr>
            <p:cNvGrpSpPr/>
            <p:nvPr/>
          </p:nvGrpSpPr>
          <p:grpSpPr>
            <a:xfrm>
              <a:off x="7307543" y="384493"/>
              <a:ext cx="222335" cy="240080"/>
              <a:chOff x="7730158" y="2678220"/>
              <a:chExt cx="82724" cy="84293"/>
            </a:xfrm>
            <a:solidFill>
              <a:schemeClr val="bg1"/>
            </a:solidFill>
            <a:effectLst/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3DBF0B-31CB-9BA5-F38F-FA828D28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0158" y="2678225"/>
                <a:ext cx="82724" cy="84288"/>
              </a:xfrm>
              <a:prstGeom prst="rect">
                <a:avLst/>
              </a:prstGeom>
              <a:grpFill/>
              <a:ln w="1905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err="1">
                  <a:ln w="3175">
                    <a:noFill/>
                  </a:ln>
                  <a:gradFill>
                    <a:gsLst>
                      <a:gs pos="74126">
                        <a:srgbClr val="000000"/>
                      </a:gs>
                      <a:gs pos="53147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Variable Small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8" name="LightningBolt_E945" title="Icon of a lightning bolt">
                <a:extLst>
                  <a:ext uri="{FF2B5EF4-FFF2-40B4-BE49-F238E27FC236}">
                    <a16:creationId xmlns:a16="http://schemas.microsoft.com/office/drawing/2014/main" id="{8DC4049E-D72B-90C0-5294-F248E9374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8144" y="2678220"/>
                <a:ext cx="66752" cy="84288"/>
              </a:xfrm>
              <a:custGeom>
                <a:avLst/>
                <a:gdLst>
                  <a:gd name="T0" fmla="*/ 481 w 2961"/>
                  <a:gd name="T1" fmla="*/ 4132 h 4132"/>
                  <a:gd name="T2" fmla="*/ 2961 w 2961"/>
                  <a:gd name="T3" fmla="*/ 1653 h 4132"/>
                  <a:gd name="T4" fmla="*/ 1652 w 2961"/>
                  <a:gd name="T5" fmla="*/ 1653 h 4132"/>
                  <a:gd name="T6" fmla="*/ 2479 w 2961"/>
                  <a:gd name="T7" fmla="*/ 0 h 4132"/>
                  <a:gd name="T8" fmla="*/ 1239 w 2961"/>
                  <a:gd name="T9" fmla="*/ 0 h 4132"/>
                  <a:gd name="T10" fmla="*/ 0 w 2961"/>
                  <a:gd name="T11" fmla="*/ 2479 h 4132"/>
                  <a:gd name="T12" fmla="*/ 964 w 2961"/>
                  <a:gd name="T13" fmla="*/ 2479 h 4132"/>
                  <a:gd name="T14" fmla="*/ 137 w 2961"/>
                  <a:gd name="T15" fmla="*/ 4132 h 4132"/>
                  <a:gd name="T16" fmla="*/ 481 w 2961"/>
                  <a:gd name="T17" fmla="*/ 4132 h 4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61" h="4132">
                    <a:moveTo>
                      <a:pt x="481" y="4132"/>
                    </a:moveTo>
                    <a:lnTo>
                      <a:pt x="2961" y="1653"/>
                    </a:lnTo>
                    <a:lnTo>
                      <a:pt x="1652" y="1653"/>
                    </a:lnTo>
                    <a:lnTo>
                      <a:pt x="2479" y="0"/>
                    </a:lnTo>
                    <a:lnTo>
                      <a:pt x="1239" y="0"/>
                    </a:lnTo>
                    <a:lnTo>
                      <a:pt x="0" y="2479"/>
                    </a:lnTo>
                    <a:lnTo>
                      <a:pt x="964" y="2479"/>
                    </a:lnTo>
                    <a:lnTo>
                      <a:pt x="137" y="4132"/>
                    </a:lnTo>
                    <a:lnTo>
                      <a:pt x="481" y="4132"/>
                    </a:lnTo>
                    <a:close/>
                  </a:path>
                </a:pathLst>
              </a:custGeom>
              <a:grpFill/>
              <a:ln w="19050" cap="flat">
                <a:gradFill flip="none" rotWithShape="1">
                  <a:gsLst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miter/>
              </a:ln>
              <a:effectLst>
                <a:outerShdw blurRad="63500" dist="635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74126">
                        <a:srgbClr val="000000"/>
                      </a:gs>
                      <a:gs pos="53147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Variable Small" pitchFamily="2" charset="0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F38732-1AB5-90E9-BE25-7E597990F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243" y="5003381"/>
            <a:ext cx="732676" cy="732676"/>
            <a:chOff x="8193475" y="5009994"/>
            <a:chExt cx="732676" cy="732676"/>
          </a:xfrm>
        </p:grpSpPr>
        <p:grpSp>
          <p:nvGrpSpPr>
            <p:cNvPr id="25" name="Group 24" descr="Icon of sparkles">
              <a:extLst>
                <a:ext uri="{FF2B5EF4-FFF2-40B4-BE49-F238E27FC236}">
                  <a16:creationId xmlns:a16="http://schemas.microsoft.com/office/drawing/2014/main" id="{4F80FF4E-5464-A985-A06B-0EFF4EB6F594}"/>
                </a:ext>
              </a:extLst>
            </p:cNvPr>
            <p:cNvGrpSpPr/>
            <p:nvPr/>
          </p:nvGrpSpPr>
          <p:grpSpPr>
            <a:xfrm>
              <a:off x="8193475" y="5009994"/>
              <a:ext cx="732676" cy="732676"/>
              <a:chOff x="8343642" y="3496758"/>
              <a:chExt cx="732676" cy="7326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200D684-32E5-E3CA-50C5-B4FB990B93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343642" y="3496758"/>
                <a:ext cx="732676" cy="732676"/>
              </a:xfrm>
              <a:prstGeom prst="ellipse">
                <a:avLst/>
              </a:prstGeom>
              <a:gradFill flip="none" rotWithShape="1">
                <a:gsLst>
                  <a:gs pos="0">
                    <a:srgbClr val="C03BC4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63897" cap="flat">
                <a:noFill/>
                <a:prstDash val="solid"/>
                <a:miter/>
              </a:ln>
              <a:effectLst>
                <a:outerShdw blurRad="63500" dist="63500" dir="2400000" algn="tl" rotWithShape="0">
                  <a:srgbClr val="000000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en-US" sz="2000" err="1">
                  <a:gradFill>
                    <a:gsLst>
                      <a:gs pos="23776">
                        <a:srgbClr val="FFFFFF"/>
                      </a:gs>
                      <a:gs pos="42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844A943-77D6-0F82-F209-8F70775B0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343642" y="3496758"/>
                <a:ext cx="732676" cy="732676"/>
              </a:xfrm>
              <a:prstGeom prst="ellipse">
                <a:avLst/>
              </a:prstGeom>
              <a:gradFill flip="none" rotWithShape="1">
                <a:gsLst>
                  <a:gs pos="0">
                    <a:srgbClr val="C03BC4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63897" cap="flat">
                <a:noFill/>
                <a:prstDash val="solid"/>
                <a:miter/>
              </a:ln>
              <a:effectLst>
                <a:outerShdw blurRad="63500" dist="63500" dir="2400000" algn="tl" rotWithShape="0">
                  <a:srgbClr val="000000">
                    <a:alpha val="5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en-US" sz="2000" err="1">
                  <a:gradFill>
                    <a:gsLst>
                      <a:gs pos="23776">
                        <a:srgbClr val="FFFFFF"/>
                      </a:gs>
                      <a:gs pos="42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endParaRPr>
              </a:p>
            </p:txBody>
          </p:sp>
        </p:grp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283C7AAE-9F49-E4A5-BFB0-3C1C3DAD9B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8772" y="5180258"/>
              <a:ext cx="382082" cy="424539"/>
            </a:xfrm>
            <a:custGeom>
              <a:avLst/>
              <a:gdLst>
                <a:gd name="connsiteX0" fmla="*/ 0 w 810000"/>
                <a:gd name="connsiteY0" fmla="*/ 168750 h 900008"/>
                <a:gd name="connsiteX1" fmla="*/ 0 w 810000"/>
                <a:gd name="connsiteY1" fmla="*/ 405000 h 900008"/>
                <a:gd name="connsiteX2" fmla="*/ 392625 w 810000"/>
                <a:gd name="connsiteY2" fmla="*/ 897660 h 900008"/>
                <a:gd name="connsiteX3" fmla="*/ 417375 w 810000"/>
                <a:gd name="connsiteY3" fmla="*/ 897660 h 900008"/>
                <a:gd name="connsiteX4" fmla="*/ 810000 w 810000"/>
                <a:gd name="connsiteY4" fmla="*/ 405000 h 900008"/>
                <a:gd name="connsiteX5" fmla="*/ 810000 w 810000"/>
                <a:gd name="connsiteY5" fmla="*/ 168750 h 900008"/>
                <a:gd name="connsiteX6" fmla="*/ 776250 w 810000"/>
                <a:gd name="connsiteY6" fmla="*/ 135000 h 900008"/>
                <a:gd name="connsiteX7" fmla="*/ 425250 w 810000"/>
                <a:gd name="connsiteY7" fmla="*/ 6750 h 900008"/>
                <a:gd name="connsiteX8" fmla="*/ 384750 w 810000"/>
                <a:gd name="connsiteY8" fmla="*/ 6750 h 900008"/>
                <a:gd name="connsiteX9" fmla="*/ 33750 w 810000"/>
                <a:gd name="connsiteY9" fmla="*/ 135000 h 900008"/>
                <a:gd name="connsiteX10" fmla="*/ 0 w 810000"/>
                <a:gd name="connsiteY10" fmla="*/ 168750 h 900008"/>
                <a:gd name="connsiteX11" fmla="*/ 494775 w 810000"/>
                <a:gd name="connsiteY11" fmla="*/ 405000 h 900008"/>
                <a:gd name="connsiteX12" fmla="*/ 438750 w 810000"/>
                <a:gd name="connsiteY12" fmla="*/ 488340 h 900008"/>
                <a:gd name="connsiteX13" fmla="*/ 438750 w 810000"/>
                <a:gd name="connsiteY13" fmla="*/ 596250 h 900008"/>
                <a:gd name="connsiteX14" fmla="*/ 405000 w 810000"/>
                <a:gd name="connsiteY14" fmla="*/ 630000 h 900008"/>
                <a:gd name="connsiteX15" fmla="*/ 371250 w 810000"/>
                <a:gd name="connsiteY15" fmla="*/ 596250 h 900008"/>
                <a:gd name="connsiteX16" fmla="*/ 371250 w 810000"/>
                <a:gd name="connsiteY16" fmla="*/ 488520 h 900008"/>
                <a:gd name="connsiteX17" fmla="*/ 321251 w 810000"/>
                <a:gd name="connsiteY17" fmla="*/ 371471 h 900008"/>
                <a:gd name="connsiteX18" fmla="*/ 438300 w 810000"/>
                <a:gd name="connsiteY18" fmla="*/ 321474 h 900008"/>
                <a:gd name="connsiteX19" fmla="*/ 494775 w 810000"/>
                <a:gd name="connsiteY19" fmla="*/ 405000 h 90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0000" h="900008">
                  <a:moveTo>
                    <a:pt x="0" y="168750"/>
                  </a:moveTo>
                  <a:lnTo>
                    <a:pt x="0" y="405000"/>
                  </a:lnTo>
                  <a:cubicBezTo>
                    <a:pt x="0" y="630045"/>
                    <a:pt x="133110" y="795420"/>
                    <a:pt x="392625" y="897660"/>
                  </a:cubicBezTo>
                  <a:cubicBezTo>
                    <a:pt x="400577" y="900792"/>
                    <a:pt x="409424" y="900792"/>
                    <a:pt x="417375" y="897660"/>
                  </a:cubicBezTo>
                  <a:cubicBezTo>
                    <a:pt x="676890" y="795420"/>
                    <a:pt x="810000" y="630000"/>
                    <a:pt x="810000" y="405000"/>
                  </a:cubicBezTo>
                  <a:lnTo>
                    <a:pt x="810000" y="168750"/>
                  </a:lnTo>
                  <a:cubicBezTo>
                    <a:pt x="810000" y="150111"/>
                    <a:pt x="794889" y="135000"/>
                    <a:pt x="776250" y="135000"/>
                  </a:cubicBezTo>
                  <a:cubicBezTo>
                    <a:pt x="656415" y="135000"/>
                    <a:pt x="539640" y="92565"/>
                    <a:pt x="425250" y="6750"/>
                  </a:cubicBezTo>
                  <a:cubicBezTo>
                    <a:pt x="413249" y="-2250"/>
                    <a:pt x="396752" y="-2250"/>
                    <a:pt x="384750" y="6750"/>
                  </a:cubicBezTo>
                  <a:cubicBezTo>
                    <a:pt x="270360" y="92565"/>
                    <a:pt x="153585" y="135000"/>
                    <a:pt x="33750" y="135000"/>
                  </a:cubicBezTo>
                  <a:cubicBezTo>
                    <a:pt x="15111" y="135000"/>
                    <a:pt x="0" y="150111"/>
                    <a:pt x="0" y="168750"/>
                  </a:cubicBezTo>
                  <a:close/>
                  <a:moveTo>
                    <a:pt x="494775" y="405000"/>
                  </a:moveTo>
                  <a:cubicBezTo>
                    <a:pt x="494775" y="441585"/>
                    <a:pt x="472626" y="474530"/>
                    <a:pt x="438750" y="488340"/>
                  </a:cubicBezTo>
                  <a:lnTo>
                    <a:pt x="438750" y="596250"/>
                  </a:lnTo>
                  <a:cubicBezTo>
                    <a:pt x="438750" y="614889"/>
                    <a:pt x="423639" y="630000"/>
                    <a:pt x="405000" y="630000"/>
                  </a:cubicBezTo>
                  <a:cubicBezTo>
                    <a:pt x="386361" y="630000"/>
                    <a:pt x="371250" y="614889"/>
                    <a:pt x="371250" y="596250"/>
                  </a:cubicBezTo>
                  <a:lnTo>
                    <a:pt x="371250" y="488520"/>
                  </a:lnTo>
                  <a:cubicBezTo>
                    <a:pt x="325121" y="470003"/>
                    <a:pt x="302737" y="417600"/>
                    <a:pt x="321251" y="371471"/>
                  </a:cubicBezTo>
                  <a:cubicBezTo>
                    <a:pt x="339768" y="325344"/>
                    <a:pt x="392171" y="302959"/>
                    <a:pt x="438300" y="321474"/>
                  </a:cubicBezTo>
                  <a:cubicBezTo>
                    <a:pt x="472419" y="335169"/>
                    <a:pt x="494775" y="368235"/>
                    <a:pt x="494775" y="405000"/>
                  </a:cubicBezTo>
                  <a:close/>
                </a:path>
              </a:pathLst>
            </a:custGeom>
            <a:solidFill>
              <a:schemeClr val="bg1"/>
            </a:soli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endParaRPr lang="en-US" sz="2000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3EFC4E-4FEF-869E-75D3-E2A9F85AA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243" y="3857900"/>
            <a:ext cx="732676" cy="732676"/>
            <a:chOff x="8193475" y="4053586"/>
            <a:chExt cx="732676" cy="73267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A97C4D8-9DCA-0E50-EEF5-FD3D98D27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3475" y="4053586"/>
              <a:ext cx="732676" cy="732676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37" name="Graphic 3">
              <a:extLst>
                <a:ext uri="{FF2B5EF4-FFF2-40B4-BE49-F238E27FC236}">
                  <a16:creationId xmlns:a16="http://schemas.microsoft.com/office/drawing/2014/main" id="{7292D7A7-211C-1BF5-BB0F-3A3600C8D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97351" y="4157462"/>
              <a:ext cx="524924" cy="524924"/>
            </a:xfrm>
            <a:custGeom>
              <a:avLst/>
              <a:gdLst>
                <a:gd name="connsiteX0" fmla="*/ 900066 w 900066"/>
                <a:gd name="connsiteY0" fmla="*/ 449779 h 900066"/>
                <a:gd name="connsiteX1" fmla="*/ 885902 w 900066"/>
                <a:gd name="connsiteY1" fmla="*/ 413979 h 900066"/>
                <a:gd name="connsiteX2" fmla="*/ 851280 w 900066"/>
                <a:gd name="connsiteY2" fmla="*/ 387792 h 900066"/>
                <a:gd name="connsiteX3" fmla="*/ 804108 w 900066"/>
                <a:gd name="connsiteY3" fmla="*/ 369267 h 900066"/>
                <a:gd name="connsiteX4" fmla="*/ 748212 w 900066"/>
                <a:gd name="connsiteY4" fmla="*/ 355182 h 900066"/>
                <a:gd name="connsiteX5" fmla="*/ 690684 w 900066"/>
                <a:gd name="connsiteY5" fmla="*/ 345666 h 900066"/>
                <a:gd name="connsiteX6" fmla="*/ 635426 w 900066"/>
                <a:gd name="connsiteY6" fmla="*/ 339141 h 900066"/>
                <a:gd name="connsiteX7" fmla="*/ 589199 w 900066"/>
                <a:gd name="connsiteY7" fmla="*/ 335685 h 900066"/>
                <a:gd name="connsiteX8" fmla="*/ 566329 w 900066"/>
                <a:gd name="connsiteY8" fmla="*/ 334159 h 900066"/>
                <a:gd name="connsiteX9" fmla="*/ 564349 w 900066"/>
                <a:gd name="connsiteY9" fmla="*/ 310043 h 900066"/>
                <a:gd name="connsiteX10" fmla="*/ 560509 w 900066"/>
                <a:gd name="connsiteY10" fmla="*/ 264365 h 900066"/>
                <a:gd name="connsiteX11" fmla="*/ 554399 w 900066"/>
                <a:gd name="connsiteY11" fmla="*/ 209362 h 900066"/>
                <a:gd name="connsiteX12" fmla="*/ 544436 w 900066"/>
                <a:gd name="connsiteY12" fmla="*/ 151746 h 900066"/>
                <a:gd name="connsiteX13" fmla="*/ 530873 w 900066"/>
                <a:gd name="connsiteY13" fmla="*/ 96185 h 900066"/>
                <a:gd name="connsiteX14" fmla="*/ 511664 w 900066"/>
                <a:gd name="connsiteY14" fmla="*/ 48432 h 900066"/>
                <a:gd name="connsiteX15" fmla="*/ 485993 w 900066"/>
                <a:gd name="connsiteY15" fmla="*/ 14024 h 900066"/>
                <a:gd name="connsiteX16" fmla="*/ 450033 w 900066"/>
                <a:gd name="connsiteY16" fmla="*/ 0 h 900066"/>
                <a:gd name="connsiteX17" fmla="*/ 449788 w 900066"/>
                <a:gd name="connsiteY17" fmla="*/ 3 h 900066"/>
                <a:gd name="connsiteX18" fmla="*/ 413871 w 900066"/>
                <a:gd name="connsiteY18" fmla="*/ 14257 h 900066"/>
                <a:gd name="connsiteX19" fmla="*/ 387865 w 900066"/>
                <a:gd name="connsiteY19" fmla="*/ 48642 h 900066"/>
                <a:gd name="connsiteX20" fmla="*/ 369225 w 900066"/>
                <a:gd name="connsiteY20" fmla="*/ 96091 h 900066"/>
                <a:gd name="connsiteX21" fmla="*/ 355207 w 900066"/>
                <a:gd name="connsiteY21" fmla="*/ 151720 h 900066"/>
                <a:gd name="connsiteX22" fmla="*/ 345647 w 900066"/>
                <a:gd name="connsiteY22" fmla="*/ 209518 h 900066"/>
                <a:gd name="connsiteX23" fmla="*/ 339154 w 900066"/>
                <a:gd name="connsiteY23" fmla="*/ 264486 h 900066"/>
                <a:gd name="connsiteX24" fmla="*/ 335254 w 900066"/>
                <a:gd name="connsiteY24" fmla="*/ 310868 h 900066"/>
                <a:gd name="connsiteX25" fmla="*/ 333918 w 900066"/>
                <a:gd name="connsiteY25" fmla="*/ 333752 h 900066"/>
                <a:gd name="connsiteX26" fmla="*/ 310043 w 900066"/>
                <a:gd name="connsiteY26" fmla="*/ 335718 h 900066"/>
                <a:gd name="connsiteX27" fmla="*/ 264365 w 900066"/>
                <a:gd name="connsiteY27" fmla="*/ 339559 h 900066"/>
                <a:gd name="connsiteX28" fmla="*/ 209362 w 900066"/>
                <a:gd name="connsiteY28" fmla="*/ 345668 h 900066"/>
                <a:gd name="connsiteX29" fmla="*/ 151746 w 900066"/>
                <a:gd name="connsiteY29" fmla="*/ 355632 h 900066"/>
                <a:gd name="connsiteX30" fmla="*/ 96185 w 900066"/>
                <a:gd name="connsiteY30" fmla="*/ 369197 h 900066"/>
                <a:gd name="connsiteX31" fmla="*/ 48432 w 900066"/>
                <a:gd name="connsiteY31" fmla="*/ 388403 h 900066"/>
                <a:gd name="connsiteX32" fmla="*/ 14023 w 900066"/>
                <a:gd name="connsiteY32" fmla="*/ 414075 h 900066"/>
                <a:gd name="connsiteX33" fmla="*/ 0 w 900066"/>
                <a:gd name="connsiteY33" fmla="*/ 450033 h 900066"/>
                <a:gd name="connsiteX34" fmla="*/ 3 w 900066"/>
                <a:gd name="connsiteY34" fmla="*/ 450279 h 900066"/>
                <a:gd name="connsiteX35" fmla="*/ 14257 w 900066"/>
                <a:gd name="connsiteY35" fmla="*/ 486198 h 900066"/>
                <a:gd name="connsiteX36" fmla="*/ 48642 w 900066"/>
                <a:gd name="connsiteY36" fmla="*/ 512204 h 900066"/>
                <a:gd name="connsiteX37" fmla="*/ 96091 w 900066"/>
                <a:gd name="connsiteY37" fmla="*/ 530842 h 900066"/>
                <a:gd name="connsiteX38" fmla="*/ 151720 w 900066"/>
                <a:gd name="connsiteY38" fmla="*/ 544859 h 900066"/>
                <a:gd name="connsiteX39" fmla="*/ 209518 w 900066"/>
                <a:gd name="connsiteY39" fmla="*/ 554421 h 900066"/>
                <a:gd name="connsiteX40" fmla="*/ 264486 w 900066"/>
                <a:gd name="connsiteY40" fmla="*/ 560915 h 900066"/>
                <a:gd name="connsiteX41" fmla="*/ 310868 w 900066"/>
                <a:gd name="connsiteY41" fmla="*/ 564813 h 900066"/>
                <a:gd name="connsiteX42" fmla="*/ 333757 w 900066"/>
                <a:gd name="connsiteY42" fmla="*/ 566151 h 900066"/>
                <a:gd name="connsiteX43" fmla="*/ 335718 w 900066"/>
                <a:gd name="connsiteY43" fmla="*/ 590024 h 900066"/>
                <a:gd name="connsiteX44" fmla="*/ 339559 w 900066"/>
                <a:gd name="connsiteY44" fmla="*/ 635703 h 900066"/>
                <a:gd name="connsiteX45" fmla="*/ 345668 w 900066"/>
                <a:gd name="connsiteY45" fmla="*/ 690706 h 900066"/>
                <a:gd name="connsiteX46" fmla="*/ 355632 w 900066"/>
                <a:gd name="connsiteY46" fmla="*/ 748323 h 900066"/>
                <a:gd name="connsiteX47" fmla="*/ 369197 w 900066"/>
                <a:gd name="connsiteY47" fmla="*/ 803885 h 900066"/>
                <a:gd name="connsiteX48" fmla="*/ 388403 w 900066"/>
                <a:gd name="connsiteY48" fmla="*/ 851637 h 900066"/>
                <a:gd name="connsiteX49" fmla="*/ 414075 w 900066"/>
                <a:gd name="connsiteY49" fmla="*/ 886045 h 900066"/>
                <a:gd name="connsiteX50" fmla="*/ 450033 w 900066"/>
                <a:gd name="connsiteY50" fmla="*/ 900066 h 900066"/>
                <a:gd name="connsiteX51" fmla="*/ 450158 w 900066"/>
                <a:gd name="connsiteY51" fmla="*/ 900066 h 900066"/>
                <a:gd name="connsiteX52" fmla="*/ 450287 w 900066"/>
                <a:gd name="connsiteY52" fmla="*/ 900066 h 900066"/>
                <a:gd name="connsiteX53" fmla="*/ 486087 w 900066"/>
                <a:gd name="connsiteY53" fmla="*/ 885902 h 900066"/>
                <a:gd name="connsiteX54" fmla="*/ 512275 w 900066"/>
                <a:gd name="connsiteY54" fmla="*/ 851280 h 900066"/>
                <a:gd name="connsiteX55" fmla="*/ 530802 w 900066"/>
                <a:gd name="connsiteY55" fmla="*/ 804108 h 900066"/>
                <a:gd name="connsiteX56" fmla="*/ 544886 w 900066"/>
                <a:gd name="connsiteY56" fmla="*/ 748212 h 900066"/>
                <a:gd name="connsiteX57" fmla="*/ 554403 w 900066"/>
                <a:gd name="connsiteY57" fmla="*/ 690684 h 900066"/>
                <a:gd name="connsiteX58" fmla="*/ 560928 w 900066"/>
                <a:gd name="connsiteY58" fmla="*/ 635426 h 900066"/>
                <a:gd name="connsiteX59" fmla="*/ 564385 w 900066"/>
                <a:gd name="connsiteY59" fmla="*/ 589199 h 900066"/>
                <a:gd name="connsiteX60" fmla="*/ 565910 w 900066"/>
                <a:gd name="connsiteY60" fmla="*/ 566329 h 900066"/>
                <a:gd name="connsiteX61" fmla="*/ 590024 w 900066"/>
                <a:gd name="connsiteY61" fmla="*/ 564349 h 900066"/>
                <a:gd name="connsiteX62" fmla="*/ 635703 w 900066"/>
                <a:gd name="connsiteY62" fmla="*/ 560509 h 900066"/>
                <a:gd name="connsiteX63" fmla="*/ 690706 w 900066"/>
                <a:gd name="connsiteY63" fmla="*/ 554399 h 900066"/>
                <a:gd name="connsiteX64" fmla="*/ 748323 w 900066"/>
                <a:gd name="connsiteY64" fmla="*/ 544436 h 900066"/>
                <a:gd name="connsiteX65" fmla="*/ 803885 w 900066"/>
                <a:gd name="connsiteY65" fmla="*/ 530873 h 900066"/>
                <a:gd name="connsiteX66" fmla="*/ 851637 w 900066"/>
                <a:gd name="connsiteY66" fmla="*/ 511664 h 900066"/>
                <a:gd name="connsiteX67" fmla="*/ 886045 w 900066"/>
                <a:gd name="connsiteY67" fmla="*/ 485993 h 900066"/>
                <a:gd name="connsiteX68" fmla="*/ 900066 w 900066"/>
                <a:gd name="connsiteY68" fmla="*/ 450033 h 900066"/>
                <a:gd name="connsiteX69" fmla="*/ 900066 w 900066"/>
                <a:gd name="connsiteY69" fmla="*/ 449779 h 900066"/>
                <a:gd name="connsiteX70" fmla="*/ 569563 w 900066"/>
                <a:gd name="connsiteY70" fmla="*/ 449721 h 900066"/>
                <a:gd name="connsiteX71" fmla="*/ 569134 w 900066"/>
                <a:gd name="connsiteY71" fmla="*/ 424214 h 900066"/>
                <a:gd name="connsiteX72" fmla="*/ 568969 w 900066"/>
                <a:gd name="connsiteY72" fmla="*/ 407976 h 900066"/>
                <a:gd name="connsiteX73" fmla="*/ 594310 w 900066"/>
                <a:gd name="connsiteY73" fmla="*/ 409881 h 900066"/>
                <a:gd name="connsiteX74" fmla="*/ 643097 w 900066"/>
                <a:gd name="connsiteY74" fmla="*/ 414589 h 900066"/>
                <a:gd name="connsiteX75" fmla="*/ 698208 w 900066"/>
                <a:gd name="connsiteY75" fmla="*/ 421851 h 900066"/>
                <a:gd name="connsiteX76" fmla="*/ 751900 w 900066"/>
                <a:gd name="connsiteY76" fmla="*/ 431652 h 900066"/>
                <a:gd name="connsiteX77" fmla="*/ 797801 w 900066"/>
                <a:gd name="connsiteY77" fmla="*/ 443857 h 900066"/>
                <a:gd name="connsiteX78" fmla="*/ 813491 w 900066"/>
                <a:gd name="connsiteY78" fmla="*/ 449966 h 900066"/>
                <a:gd name="connsiteX79" fmla="*/ 797146 w 900066"/>
                <a:gd name="connsiteY79" fmla="*/ 456719 h 900066"/>
                <a:gd name="connsiteX80" fmla="*/ 752047 w 900066"/>
                <a:gd name="connsiteY80" fmla="*/ 468818 h 900066"/>
                <a:gd name="connsiteX81" fmla="*/ 697797 w 900066"/>
                <a:gd name="connsiteY81" fmla="*/ 478215 h 900066"/>
                <a:gd name="connsiteX82" fmla="*/ 643066 w 900066"/>
                <a:gd name="connsiteY82" fmla="*/ 485485 h 900066"/>
                <a:gd name="connsiteX83" fmla="*/ 594342 w 900066"/>
                <a:gd name="connsiteY83" fmla="*/ 490186 h 900066"/>
                <a:gd name="connsiteX84" fmla="*/ 569241 w 900066"/>
                <a:gd name="connsiteY84" fmla="*/ 492045 h 900066"/>
                <a:gd name="connsiteX85" fmla="*/ 569567 w 900066"/>
                <a:gd name="connsiteY85" fmla="*/ 475856 h 900066"/>
                <a:gd name="connsiteX86" fmla="*/ 569567 w 900066"/>
                <a:gd name="connsiteY86" fmla="*/ 450033 h 900066"/>
                <a:gd name="connsiteX87" fmla="*/ 569563 w 900066"/>
                <a:gd name="connsiteY87" fmla="*/ 449721 h 900066"/>
                <a:gd name="connsiteX88" fmla="*/ 422923 w 900066"/>
                <a:gd name="connsiteY88" fmla="*/ 495323 h 900066"/>
                <a:gd name="connsiteX89" fmla="*/ 404708 w 900066"/>
                <a:gd name="connsiteY89" fmla="*/ 495123 h 900066"/>
                <a:gd name="connsiteX90" fmla="*/ 404316 w 900066"/>
                <a:gd name="connsiteY90" fmla="*/ 477145 h 900066"/>
                <a:gd name="connsiteX91" fmla="*/ 404316 w 900066"/>
                <a:gd name="connsiteY91" fmla="*/ 450180 h 900066"/>
                <a:gd name="connsiteX92" fmla="*/ 404747 w 900066"/>
                <a:gd name="connsiteY92" fmla="*/ 422923 h 900066"/>
                <a:gd name="connsiteX93" fmla="*/ 404946 w 900066"/>
                <a:gd name="connsiteY93" fmla="*/ 404708 h 900066"/>
                <a:gd name="connsiteX94" fmla="*/ 422923 w 900066"/>
                <a:gd name="connsiteY94" fmla="*/ 404316 h 900066"/>
                <a:gd name="connsiteX95" fmla="*/ 449891 w 900066"/>
                <a:gd name="connsiteY95" fmla="*/ 404316 h 900066"/>
                <a:gd name="connsiteX96" fmla="*/ 477145 w 900066"/>
                <a:gd name="connsiteY96" fmla="*/ 404747 h 900066"/>
                <a:gd name="connsiteX97" fmla="*/ 495359 w 900066"/>
                <a:gd name="connsiteY97" fmla="*/ 404946 h 900066"/>
                <a:gd name="connsiteX98" fmla="*/ 495751 w 900066"/>
                <a:gd name="connsiteY98" fmla="*/ 422923 h 900066"/>
                <a:gd name="connsiteX99" fmla="*/ 495751 w 900066"/>
                <a:gd name="connsiteY99" fmla="*/ 449891 h 900066"/>
                <a:gd name="connsiteX100" fmla="*/ 495323 w 900066"/>
                <a:gd name="connsiteY100" fmla="*/ 477145 h 900066"/>
                <a:gd name="connsiteX101" fmla="*/ 495123 w 900066"/>
                <a:gd name="connsiteY101" fmla="*/ 495359 h 900066"/>
                <a:gd name="connsiteX102" fmla="*/ 477145 w 900066"/>
                <a:gd name="connsiteY102" fmla="*/ 495751 h 900066"/>
                <a:gd name="connsiteX103" fmla="*/ 450180 w 900066"/>
                <a:gd name="connsiteY103" fmla="*/ 495751 h 900066"/>
                <a:gd name="connsiteX104" fmla="*/ 422923 w 900066"/>
                <a:gd name="connsiteY104" fmla="*/ 495323 h 900066"/>
                <a:gd name="connsiteX105" fmla="*/ 475856 w 900066"/>
                <a:gd name="connsiteY105" fmla="*/ 330501 h 900066"/>
                <a:gd name="connsiteX106" fmla="*/ 450033 w 900066"/>
                <a:gd name="connsiteY106" fmla="*/ 330501 h 900066"/>
                <a:gd name="connsiteX107" fmla="*/ 449730 w 900066"/>
                <a:gd name="connsiteY107" fmla="*/ 330506 h 900066"/>
                <a:gd name="connsiteX108" fmla="*/ 423783 w 900066"/>
                <a:gd name="connsiteY108" fmla="*/ 330932 h 900066"/>
                <a:gd name="connsiteX109" fmla="*/ 407976 w 900066"/>
                <a:gd name="connsiteY109" fmla="*/ 331091 h 900066"/>
                <a:gd name="connsiteX110" fmla="*/ 409881 w 900066"/>
                <a:gd name="connsiteY110" fmla="*/ 305756 h 900066"/>
                <a:gd name="connsiteX111" fmla="*/ 414589 w 900066"/>
                <a:gd name="connsiteY111" fmla="*/ 256969 h 900066"/>
                <a:gd name="connsiteX112" fmla="*/ 421851 w 900066"/>
                <a:gd name="connsiteY112" fmla="*/ 201861 h 900066"/>
                <a:gd name="connsiteX113" fmla="*/ 431652 w 900066"/>
                <a:gd name="connsiteY113" fmla="*/ 148166 h 900066"/>
                <a:gd name="connsiteX114" fmla="*/ 443857 w 900066"/>
                <a:gd name="connsiteY114" fmla="*/ 102269 h 900066"/>
                <a:gd name="connsiteX115" fmla="*/ 449966 w 900066"/>
                <a:gd name="connsiteY115" fmla="*/ 86576 h 900066"/>
                <a:gd name="connsiteX116" fmla="*/ 456719 w 900066"/>
                <a:gd name="connsiteY116" fmla="*/ 102923 h 900066"/>
                <a:gd name="connsiteX117" fmla="*/ 468818 w 900066"/>
                <a:gd name="connsiteY117" fmla="*/ 148022 h 900066"/>
                <a:gd name="connsiteX118" fmla="*/ 478215 w 900066"/>
                <a:gd name="connsiteY118" fmla="*/ 202270 h 900066"/>
                <a:gd name="connsiteX119" fmla="*/ 485485 w 900066"/>
                <a:gd name="connsiteY119" fmla="*/ 257001 h 900066"/>
                <a:gd name="connsiteX120" fmla="*/ 490186 w 900066"/>
                <a:gd name="connsiteY120" fmla="*/ 305728 h 900066"/>
                <a:gd name="connsiteX121" fmla="*/ 492045 w 900066"/>
                <a:gd name="connsiteY121" fmla="*/ 330826 h 900066"/>
                <a:gd name="connsiteX122" fmla="*/ 475856 w 900066"/>
                <a:gd name="connsiteY122" fmla="*/ 330501 h 900066"/>
                <a:gd name="connsiteX123" fmla="*/ 424214 w 900066"/>
                <a:gd name="connsiteY123" fmla="*/ 569567 h 900066"/>
                <a:gd name="connsiteX124" fmla="*/ 475856 w 900066"/>
                <a:gd name="connsiteY124" fmla="*/ 569567 h 900066"/>
                <a:gd name="connsiteX125" fmla="*/ 492072 w 900066"/>
                <a:gd name="connsiteY125" fmla="*/ 569241 h 900066"/>
                <a:gd name="connsiteX126" fmla="*/ 490186 w 900066"/>
                <a:gd name="connsiteY126" fmla="*/ 594310 h 900066"/>
                <a:gd name="connsiteX127" fmla="*/ 485480 w 900066"/>
                <a:gd name="connsiteY127" fmla="*/ 643097 h 900066"/>
                <a:gd name="connsiteX128" fmla="*/ 478215 w 900066"/>
                <a:gd name="connsiteY128" fmla="*/ 698208 h 900066"/>
                <a:gd name="connsiteX129" fmla="*/ 468417 w 900066"/>
                <a:gd name="connsiteY129" fmla="*/ 751900 h 900066"/>
                <a:gd name="connsiteX130" fmla="*/ 456210 w 900066"/>
                <a:gd name="connsiteY130" fmla="*/ 797801 h 900066"/>
                <a:gd name="connsiteX131" fmla="*/ 450105 w 900066"/>
                <a:gd name="connsiteY131" fmla="*/ 813491 h 900066"/>
                <a:gd name="connsiteX132" fmla="*/ 443349 w 900066"/>
                <a:gd name="connsiteY132" fmla="*/ 797146 h 900066"/>
                <a:gd name="connsiteX133" fmla="*/ 431252 w 900066"/>
                <a:gd name="connsiteY133" fmla="*/ 752047 h 900066"/>
                <a:gd name="connsiteX134" fmla="*/ 421855 w 900066"/>
                <a:gd name="connsiteY134" fmla="*/ 697797 h 900066"/>
                <a:gd name="connsiteX135" fmla="*/ 414585 w 900066"/>
                <a:gd name="connsiteY135" fmla="*/ 643066 h 900066"/>
                <a:gd name="connsiteX136" fmla="*/ 409883 w 900066"/>
                <a:gd name="connsiteY136" fmla="*/ 594342 h 900066"/>
                <a:gd name="connsiteX137" fmla="*/ 408022 w 900066"/>
                <a:gd name="connsiteY137" fmla="*/ 569241 h 900066"/>
                <a:gd name="connsiteX138" fmla="*/ 424214 w 900066"/>
                <a:gd name="connsiteY138" fmla="*/ 569567 h 900066"/>
                <a:gd name="connsiteX139" fmla="*/ 330817 w 900066"/>
                <a:gd name="connsiteY139" fmla="*/ 492072 h 900066"/>
                <a:gd name="connsiteX140" fmla="*/ 305757 w 900066"/>
                <a:gd name="connsiteY140" fmla="*/ 490186 h 900066"/>
                <a:gd name="connsiteX141" fmla="*/ 256969 w 900066"/>
                <a:gd name="connsiteY141" fmla="*/ 485480 h 900066"/>
                <a:gd name="connsiteX142" fmla="*/ 201861 w 900066"/>
                <a:gd name="connsiteY142" fmla="*/ 478215 h 900066"/>
                <a:gd name="connsiteX143" fmla="*/ 148166 w 900066"/>
                <a:gd name="connsiteY143" fmla="*/ 468417 h 900066"/>
                <a:gd name="connsiteX144" fmla="*/ 102269 w 900066"/>
                <a:gd name="connsiteY144" fmla="*/ 456210 h 900066"/>
                <a:gd name="connsiteX145" fmla="*/ 86576 w 900066"/>
                <a:gd name="connsiteY145" fmla="*/ 450105 h 900066"/>
                <a:gd name="connsiteX146" fmla="*/ 102923 w 900066"/>
                <a:gd name="connsiteY146" fmla="*/ 443349 h 900066"/>
                <a:gd name="connsiteX147" fmla="*/ 148022 w 900066"/>
                <a:gd name="connsiteY147" fmla="*/ 431252 h 900066"/>
                <a:gd name="connsiteX148" fmla="*/ 202270 w 900066"/>
                <a:gd name="connsiteY148" fmla="*/ 421854 h 900066"/>
                <a:gd name="connsiteX149" fmla="*/ 257001 w 900066"/>
                <a:gd name="connsiteY149" fmla="*/ 414585 h 900066"/>
                <a:gd name="connsiteX150" fmla="*/ 305728 w 900066"/>
                <a:gd name="connsiteY150" fmla="*/ 409883 h 900066"/>
                <a:gd name="connsiteX151" fmla="*/ 330826 w 900066"/>
                <a:gd name="connsiteY151" fmla="*/ 408022 h 900066"/>
                <a:gd name="connsiteX152" fmla="*/ 330501 w 900066"/>
                <a:gd name="connsiteY152" fmla="*/ 424214 h 900066"/>
                <a:gd name="connsiteX153" fmla="*/ 330501 w 900066"/>
                <a:gd name="connsiteY153" fmla="*/ 476284 h 900066"/>
                <a:gd name="connsiteX154" fmla="*/ 330817 w 900066"/>
                <a:gd name="connsiteY154" fmla="*/ 492072 h 90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900066" h="900066">
                  <a:moveTo>
                    <a:pt x="900066" y="449779"/>
                  </a:moveTo>
                  <a:cubicBezTo>
                    <a:pt x="899723" y="437092"/>
                    <a:pt x="894955" y="425047"/>
                    <a:pt x="885902" y="413979"/>
                  </a:cubicBezTo>
                  <a:cubicBezTo>
                    <a:pt x="877312" y="403484"/>
                    <a:pt x="865663" y="394672"/>
                    <a:pt x="851280" y="387792"/>
                  </a:cubicBezTo>
                  <a:cubicBezTo>
                    <a:pt x="837780" y="381337"/>
                    <a:pt x="821912" y="375104"/>
                    <a:pt x="804108" y="369267"/>
                  </a:cubicBezTo>
                  <a:cubicBezTo>
                    <a:pt x="786286" y="363424"/>
                    <a:pt x="767479" y="358685"/>
                    <a:pt x="748212" y="355182"/>
                  </a:cubicBezTo>
                  <a:cubicBezTo>
                    <a:pt x="729275" y="351738"/>
                    <a:pt x="709919" y="348537"/>
                    <a:pt x="690684" y="345666"/>
                  </a:cubicBezTo>
                  <a:cubicBezTo>
                    <a:pt x="671350" y="342780"/>
                    <a:pt x="652762" y="340585"/>
                    <a:pt x="635426" y="339141"/>
                  </a:cubicBezTo>
                  <a:cubicBezTo>
                    <a:pt x="618229" y="337707"/>
                    <a:pt x="602677" y="336544"/>
                    <a:pt x="589199" y="335685"/>
                  </a:cubicBezTo>
                  <a:cubicBezTo>
                    <a:pt x="580280" y="335115"/>
                    <a:pt x="572626" y="334605"/>
                    <a:pt x="566329" y="334159"/>
                  </a:cubicBezTo>
                  <a:cubicBezTo>
                    <a:pt x="566008" y="327463"/>
                    <a:pt x="565357" y="319488"/>
                    <a:pt x="564349" y="310043"/>
                  </a:cubicBezTo>
                  <a:cubicBezTo>
                    <a:pt x="562935" y="296748"/>
                    <a:pt x="561642" y="281380"/>
                    <a:pt x="560509" y="264365"/>
                  </a:cubicBezTo>
                  <a:cubicBezTo>
                    <a:pt x="559349" y="246972"/>
                    <a:pt x="557293" y="228466"/>
                    <a:pt x="554399" y="209362"/>
                  </a:cubicBezTo>
                  <a:cubicBezTo>
                    <a:pt x="551527" y="190395"/>
                    <a:pt x="548173" y="171011"/>
                    <a:pt x="544436" y="151746"/>
                  </a:cubicBezTo>
                  <a:cubicBezTo>
                    <a:pt x="540663" y="132310"/>
                    <a:pt x="536100" y="113616"/>
                    <a:pt x="530873" y="96185"/>
                  </a:cubicBezTo>
                  <a:cubicBezTo>
                    <a:pt x="525552" y="78462"/>
                    <a:pt x="519095" y="62396"/>
                    <a:pt x="511664" y="48432"/>
                  </a:cubicBezTo>
                  <a:cubicBezTo>
                    <a:pt x="504011" y="34044"/>
                    <a:pt x="495372" y="22467"/>
                    <a:pt x="485993" y="14024"/>
                  </a:cubicBezTo>
                  <a:cubicBezTo>
                    <a:pt x="475655" y="4718"/>
                    <a:pt x="463556" y="0"/>
                    <a:pt x="450033" y="0"/>
                  </a:cubicBezTo>
                  <a:lnTo>
                    <a:pt x="449788" y="3"/>
                  </a:lnTo>
                  <a:cubicBezTo>
                    <a:pt x="436758" y="346"/>
                    <a:pt x="424673" y="5142"/>
                    <a:pt x="413871" y="14257"/>
                  </a:cubicBezTo>
                  <a:cubicBezTo>
                    <a:pt x="403754" y="22793"/>
                    <a:pt x="395005" y="34361"/>
                    <a:pt x="387865" y="48642"/>
                  </a:cubicBezTo>
                  <a:cubicBezTo>
                    <a:pt x="381071" y="62227"/>
                    <a:pt x="374800" y="78192"/>
                    <a:pt x="369225" y="96091"/>
                  </a:cubicBezTo>
                  <a:cubicBezTo>
                    <a:pt x="363700" y="113829"/>
                    <a:pt x="358984" y="132545"/>
                    <a:pt x="355207" y="151720"/>
                  </a:cubicBezTo>
                  <a:cubicBezTo>
                    <a:pt x="351458" y="170753"/>
                    <a:pt x="348241" y="190199"/>
                    <a:pt x="345647" y="209518"/>
                  </a:cubicBezTo>
                  <a:cubicBezTo>
                    <a:pt x="343063" y="228750"/>
                    <a:pt x="340879" y="247244"/>
                    <a:pt x="339154" y="264486"/>
                  </a:cubicBezTo>
                  <a:cubicBezTo>
                    <a:pt x="337430" y="281734"/>
                    <a:pt x="336118" y="297339"/>
                    <a:pt x="335254" y="310868"/>
                  </a:cubicBezTo>
                  <a:cubicBezTo>
                    <a:pt x="334686" y="319761"/>
                    <a:pt x="334240" y="327417"/>
                    <a:pt x="333918" y="333752"/>
                  </a:cubicBezTo>
                  <a:cubicBezTo>
                    <a:pt x="327271" y="334074"/>
                    <a:pt x="319375" y="334725"/>
                    <a:pt x="310043" y="335718"/>
                  </a:cubicBezTo>
                  <a:cubicBezTo>
                    <a:pt x="296746" y="337132"/>
                    <a:pt x="281378" y="338425"/>
                    <a:pt x="264365" y="339559"/>
                  </a:cubicBezTo>
                  <a:cubicBezTo>
                    <a:pt x="246972" y="340718"/>
                    <a:pt x="228466" y="342774"/>
                    <a:pt x="209362" y="345668"/>
                  </a:cubicBezTo>
                  <a:cubicBezTo>
                    <a:pt x="190385" y="348544"/>
                    <a:pt x="171000" y="351896"/>
                    <a:pt x="151746" y="355632"/>
                  </a:cubicBezTo>
                  <a:cubicBezTo>
                    <a:pt x="132310" y="359404"/>
                    <a:pt x="113616" y="363967"/>
                    <a:pt x="96185" y="369197"/>
                  </a:cubicBezTo>
                  <a:cubicBezTo>
                    <a:pt x="78462" y="374514"/>
                    <a:pt x="62396" y="380976"/>
                    <a:pt x="48432" y="388403"/>
                  </a:cubicBezTo>
                  <a:cubicBezTo>
                    <a:pt x="34043" y="396056"/>
                    <a:pt x="22467" y="404694"/>
                    <a:pt x="14023" y="414075"/>
                  </a:cubicBezTo>
                  <a:cubicBezTo>
                    <a:pt x="4718" y="424414"/>
                    <a:pt x="0" y="436513"/>
                    <a:pt x="0" y="450033"/>
                  </a:cubicBezTo>
                  <a:lnTo>
                    <a:pt x="3" y="450279"/>
                  </a:lnTo>
                  <a:cubicBezTo>
                    <a:pt x="346" y="463310"/>
                    <a:pt x="5142" y="475397"/>
                    <a:pt x="14257" y="486198"/>
                  </a:cubicBezTo>
                  <a:cubicBezTo>
                    <a:pt x="22792" y="496313"/>
                    <a:pt x="34361" y="505064"/>
                    <a:pt x="48642" y="512204"/>
                  </a:cubicBezTo>
                  <a:cubicBezTo>
                    <a:pt x="62227" y="518996"/>
                    <a:pt x="78192" y="525267"/>
                    <a:pt x="96091" y="530842"/>
                  </a:cubicBezTo>
                  <a:cubicBezTo>
                    <a:pt x="113828" y="536368"/>
                    <a:pt x="132544" y="541086"/>
                    <a:pt x="151720" y="544859"/>
                  </a:cubicBezTo>
                  <a:cubicBezTo>
                    <a:pt x="170744" y="548610"/>
                    <a:pt x="190191" y="551826"/>
                    <a:pt x="209518" y="554421"/>
                  </a:cubicBezTo>
                  <a:cubicBezTo>
                    <a:pt x="228763" y="557008"/>
                    <a:pt x="247257" y="559189"/>
                    <a:pt x="264486" y="560915"/>
                  </a:cubicBezTo>
                  <a:cubicBezTo>
                    <a:pt x="281726" y="562636"/>
                    <a:pt x="297331" y="563952"/>
                    <a:pt x="310868" y="564813"/>
                  </a:cubicBezTo>
                  <a:cubicBezTo>
                    <a:pt x="319761" y="565384"/>
                    <a:pt x="327420" y="565830"/>
                    <a:pt x="333757" y="566151"/>
                  </a:cubicBezTo>
                  <a:cubicBezTo>
                    <a:pt x="334083" y="572836"/>
                    <a:pt x="334740" y="580828"/>
                    <a:pt x="335718" y="590024"/>
                  </a:cubicBezTo>
                  <a:cubicBezTo>
                    <a:pt x="337133" y="603328"/>
                    <a:pt x="338425" y="618697"/>
                    <a:pt x="339559" y="635703"/>
                  </a:cubicBezTo>
                  <a:cubicBezTo>
                    <a:pt x="340718" y="653096"/>
                    <a:pt x="342774" y="671600"/>
                    <a:pt x="345668" y="690706"/>
                  </a:cubicBezTo>
                  <a:cubicBezTo>
                    <a:pt x="348544" y="709683"/>
                    <a:pt x="351897" y="729070"/>
                    <a:pt x="355632" y="748323"/>
                  </a:cubicBezTo>
                  <a:cubicBezTo>
                    <a:pt x="359404" y="767760"/>
                    <a:pt x="363967" y="786451"/>
                    <a:pt x="369197" y="803885"/>
                  </a:cubicBezTo>
                  <a:cubicBezTo>
                    <a:pt x="374514" y="821608"/>
                    <a:pt x="380976" y="837673"/>
                    <a:pt x="388403" y="851637"/>
                  </a:cubicBezTo>
                  <a:cubicBezTo>
                    <a:pt x="396056" y="866024"/>
                    <a:pt x="404694" y="877602"/>
                    <a:pt x="414075" y="886045"/>
                  </a:cubicBezTo>
                  <a:cubicBezTo>
                    <a:pt x="424414" y="895348"/>
                    <a:pt x="436513" y="900066"/>
                    <a:pt x="450033" y="900066"/>
                  </a:cubicBezTo>
                  <a:lnTo>
                    <a:pt x="450158" y="900066"/>
                  </a:lnTo>
                  <a:lnTo>
                    <a:pt x="450287" y="900066"/>
                  </a:lnTo>
                  <a:cubicBezTo>
                    <a:pt x="462976" y="899723"/>
                    <a:pt x="475022" y="894955"/>
                    <a:pt x="486087" y="885902"/>
                  </a:cubicBezTo>
                  <a:cubicBezTo>
                    <a:pt x="496585" y="877312"/>
                    <a:pt x="505394" y="865667"/>
                    <a:pt x="512275" y="851280"/>
                  </a:cubicBezTo>
                  <a:cubicBezTo>
                    <a:pt x="518733" y="837780"/>
                    <a:pt x="524964" y="821912"/>
                    <a:pt x="530802" y="804108"/>
                  </a:cubicBezTo>
                  <a:cubicBezTo>
                    <a:pt x="536644" y="786282"/>
                    <a:pt x="541385" y="767479"/>
                    <a:pt x="544886" y="748212"/>
                  </a:cubicBezTo>
                  <a:cubicBezTo>
                    <a:pt x="548329" y="729271"/>
                    <a:pt x="551531" y="709915"/>
                    <a:pt x="554403" y="690684"/>
                  </a:cubicBezTo>
                  <a:cubicBezTo>
                    <a:pt x="557289" y="671355"/>
                    <a:pt x="559483" y="652766"/>
                    <a:pt x="560928" y="635426"/>
                  </a:cubicBezTo>
                  <a:cubicBezTo>
                    <a:pt x="562360" y="618256"/>
                    <a:pt x="563524" y="602704"/>
                    <a:pt x="564385" y="589199"/>
                  </a:cubicBezTo>
                  <a:cubicBezTo>
                    <a:pt x="564955" y="580271"/>
                    <a:pt x="565464" y="572618"/>
                    <a:pt x="565910" y="566329"/>
                  </a:cubicBezTo>
                  <a:cubicBezTo>
                    <a:pt x="572604" y="566008"/>
                    <a:pt x="580578" y="565357"/>
                    <a:pt x="590024" y="564349"/>
                  </a:cubicBezTo>
                  <a:cubicBezTo>
                    <a:pt x="603319" y="562935"/>
                    <a:pt x="618688" y="561642"/>
                    <a:pt x="635703" y="560509"/>
                  </a:cubicBezTo>
                  <a:cubicBezTo>
                    <a:pt x="653096" y="559349"/>
                    <a:pt x="671600" y="557293"/>
                    <a:pt x="690706" y="554399"/>
                  </a:cubicBezTo>
                  <a:cubicBezTo>
                    <a:pt x="709674" y="551527"/>
                    <a:pt x="729057" y="548173"/>
                    <a:pt x="748323" y="544436"/>
                  </a:cubicBezTo>
                  <a:cubicBezTo>
                    <a:pt x="767760" y="540663"/>
                    <a:pt x="786451" y="536100"/>
                    <a:pt x="803885" y="530873"/>
                  </a:cubicBezTo>
                  <a:cubicBezTo>
                    <a:pt x="821608" y="525552"/>
                    <a:pt x="837673" y="519090"/>
                    <a:pt x="851637" y="511664"/>
                  </a:cubicBezTo>
                  <a:cubicBezTo>
                    <a:pt x="866024" y="504011"/>
                    <a:pt x="877602" y="495372"/>
                    <a:pt x="886045" y="485993"/>
                  </a:cubicBezTo>
                  <a:cubicBezTo>
                    <a:pt x="895348" y="475655"/>
                    <a:pt x="900066" y="463556"/>
                    <a:pt x="900066" y="450033"/>
                  </a:cubicBezTo>
                  <a:lnTo>
                    <a:pt x="900066" y="449779"/>
                  </a:lnTo>
                  <a:close/>
                  <a:moveTo>
                    <a:pt x="569563" y="449721"/>
                  </a:moveTo>
                  <a:cubicBezTo>
                    <a:pt x="569277" y="441250"/>
                    <a:pt x="569134" y="432668"/>
                    <a:pt x="569134" y="424214"/>
                  </a:cubicBezTo>
                  <a:cubicBezTo>
                    <a:pt x="569134" y="418881"/>
                    <a:pt x="569081" y="413449"/>
                    <a:pt x="568969" y="407976"/>
                  </a:cubicBezTo>
                  <a:cubicBezTo>
                    <a:pt x="576342" y="408484"/>
                    <a:pt x="584820" y="409121"/>
                    <a:pt x="594310" y="409881"/>
                  </a:cubicBezTo>
                  <a:cubicBezTo>
                    <a:pt x="608502" y="411016"/>
                    <a:pt x="624914" y="412600"/>
                    <a:pt x="643097" y="414589"/>
                  </a:cubicBezTo>
                  <a:cubicBezTo>
                    <a:pt x="661240" y="416573"/>
                    <a:pt x="679780" y="419017"/>
                    <a:pt x="698208" y="421851"/>
                  </a:cubicBezTo>
                  <a:cubicBezTo>
                    <a:pt x="716591" y="424680"/>
                    <a:pt x="734658" y="427977"/>
                    <a:pt x="751900" y="431652"/>
                  </a:cubicBezTo>
                  <a:cubicBezTo>
                    <a:pt x="768982" y="435292"/>
                    <a:pt x="784426" y="439399"/>
                    <a:pt x="797801" y="443857"/>
                  </a:cubicBezTo>
                  <a:cubicBezTo>
                    <a:pt x="803697" y="445824"/>
                    <a:pt x="808938" y="447866"/>
                    <a:pt x="813491" y="449966"/>
                  </a:cubicBezTo>
                  <a:cubicBezTo>
                    <a:pt x="808679" y="452263"/>
                    <a:pt x="803220" y="454520"/>
                    <a:pt x="797146" y="456719"/>
                  </a:cubicBezTo>
                  <a:cubicBezTo>
                    <a:pt x="784172" y="461410"/>
                    <a:pt x="768999" y="465482"/>
                    <a:pt x="752047" y="468818"/>
                  </a:cubicBezTo>
                  <a:cubicBezTo>
                    <a:pt x="734757" y="472217"/>
                    <a:pt x="716507" y="475379"/>
                    <a:pt x="697797" y="478215"/>
                  </a:cubicBezTo>
                  <a:cubicBezTo>
                    <a:pt x="679057" y="481052"/>
                    <a:pt x="660642" y="483500"/>
                    <a:pt x="643066" y="485485"/>
                  </a:cubicBezTo>
                  <a:cubicBezTo>
                    <a:pt x="625472" y="487469"/>
                    <a:pt x="609077" y="489053"/>
                    <a:pt x="594342" y="490186"/>
                  </a:cubicBezTo>
                  <a:cubicBezTo>
                    <a:pt x="584762" y="490921"/>
                    <a:pt x="576368" y="491546"/>
                    <a:pt x="569241" y="492045"/>
                  </a:cubicBezTo>
                  <a:cubicBezTo>
                    <a:pt x="569460" y="486591"/>
                    <a:pt x="569567" y="481172"/>
                    <a:pt x="569567" y="475856"/>
                  </a:cubicBezTo>
                  <a:lnTo>
                    <a:pt x="569567" y="450033"/>
                  </a:lnTo>
                  <a:lnTo>
                    <a:pt x="569563" y="449721"/>
                  </a:lnTo>
                  <a:close/>
                  <a:moveTo>
                    <a:pt x="422923" y="495323"/>
                  </a:moveTo>
                  <a:cubicBezTo>
                    <a:pt x="416947" y="495323"/>
                    <a:pt x="410849" y="495256"/>
                    <a:pt x="404708" y="495123"/>
                  </a:cubicBezTo>
                  <a:cubicBezTo>
                    <a:pt x="404447" y="489057"/>
                    <a:pt x="404316" y="483041"/>
                    <a:pt x="404316" y="477145"/>
                  </a:cubicBezTo>
                  <a:lnTo>
                    <a:pt x="404316" y="450180"/>
                  </a:lnTo>
                  <a:cubicBezTo>
                    <a:pt x="404602" y="440991"/>
                    <a:pt x="404747" y="431822"/>
                    <a:pt x="404747" y="422923"/>
                  </a:cubicBezTo>
                  <a:cubicBezTo>
                    <a:pt x="404747" y="416947"/>
                    <a:pt x="404813" y="410849"/>
                    <a:pt x="404946" y="404708"/>
                  </a:cubicBezTo>
                  <a:cubicBezTo>
                    <a:pt x="411008" y="404447"/>
                    <a:pt x="417027" y="404316"/>
                    <a:pt x="422923" y="404316"/>
                  </a:cubicBezTo>
                  <a:lnTo>
                    <a:pt x="449891" y="404316"/>
                  </a:lnTo>
                  <a:cubicBezTo>
                    <a:pt x="459078" y="404602"/>
                    <a:pt x="468247" y="404747"/>
                    <a:pt x="477145" y="404747"/>
                  </a:cubicBezTo>
                  <a:cubicBezTo>
                    <a:pt x="483121" y="404747"/>
                    <a:pt x="489218" y="404813"/>
                    <a:pt x="495359" y="404946"/>
                  </a:cubicBezTo>
                  <a:cubicBezTo>
                    <a:pt x="495622" y="411007"/>
                    <a:pt x="495751" y="417026"/>
                    <a:pt x="495751" y="422923"/>
                  </a:cubicBezTo>
                  <a:lnTo>
                    <a:pt x="495751" y="449891"/>
                  </a:lnTo>
                  <a:cubicBezTo>
                    <a:pt x="495466" y="459082"/>
                    <a:pt x="495323" y="468252"/>
                    <a:pt x="495323" y="477145"/>
                  </a:cubicBezTo>
                  <a:cubicBezTo>
                    <a:pt x="495323" y="483121"/>
                    <a:pt x="495256" y="489218"/>
                    <a:pt x="495123" y="495359"/>
                  </a:cubicBezTo>
                  <a:cubicBezTo>
                    <a:pt x="489062" y="495622"/>
                    <a:pt x="483041" y="495751"/>
                    <a:pt x="477145" y="495751"/>
                  </a:cubicBezTo>
                  <a:lnTo>
                    <a:pt x="450180" y="495751"/>
                  </a:lnTo>
                  <a:cubicBezTo>
                    <a:pt x="440984" y="495466"/>
                    <a:pt x="431815" y="495323"/>
                    <a:pt x="422923" y="495323"/>
                  </a:cubicBezTo>
                  <a:close/>
                  <a:moveTo>
                    <a:pt x="475856" y="330501"/>
                  </a:moveTo>
                  <a:lnTo>
                    <a:pt x="450033" y="330501"/>
                  </a:lnTo>
                  <a:lnTo>
                    <a:pt x="449730" y="330506"/>
                  </a:lnTo>
                  <a:cubicBezTo>
                    <a:pt x="440985" y="330789"/>
                    <a:pt x="432254" y="330932"/>
                    <a:pt x="423783" y="330932"/>
                  </a:cubicBezTo>
                  <a:cubicBezTo>
                    <a:pt x="418541" y="330932"/>
                    <a:pt x="413254" y="330985"/>
                    <a:pt x="407976" y="331091"/>
                  </a:cubicBezTo>
                  <a:cubicBezTo>
                    <a:pt x="408485" y="323722"/>
                    <a:pt x="409122" y="315244"/>
                    <a:pt x="409881" y="305756"/>
                  </a:cubicBezTo>
                  <a:cubicBezTo>
                    <a:pt x="411016" y="291570"/>
                    <a:pt x="412600" y="275154"/>
                    <a:pt x="414589" y="256969"/>
                  </a:cubicBezTo>
                  <a:cubicBezTo>
                    <a:pt x="416573" y="238826"/>
                    <a:pt x="419017" y="220285"/>
                    <a:pt x="421851" y="201861"/>
                  </a:cubicBezTo>
                  <a:cubicBezTo>
                    <a:pt x="424680" y="183475"/>
                    <a:pt x="427977" y="165409"/>
                    <a:pt x="431652" y="148166"/>
                  </a:cubicBezTo>
                  <a:cubicBezTo>
                    <a:pt x="435292" y="131088"/>
                    <a:pt x="439398" y="115646"/>
                    <a:pt x="443857" y="102269"/>
                  </a:cubicBezTo>
                  <a:cubicBezTo>
                    <a:pt x="445824" y="96370"/>
                    <a:pt x="447866" y="91130"/>
                    <a:pt x="449966" y="86576"/>
                  </a:cubicBezTo>
                  <a:cubicBezTo>
                    <a:pt x="452263" y="91388"/>
                    <a:pt x="454520" y="96847"/>
                    <a:pt x="456719" y="102923"/>
                  </a:cubicBezTo>
                  <a:cubicBezTo>
                    <a:pt x="461410" y="115895"/>
                    <a:pt x="465482" y="131069"/>
                    <a:pt x="468818" y="148022"/>
                  </a:cubicBezTo>
                  <a:cubicBezTo>
                    <a:pt x="472217" y="165310"/>
                    <a:pt x="475379" y="183561"/>
                    <a:pt x="478215" y="202270"/>
                  </a:cubicBezTo>
                  <a:cubicBezTo>
                    <a:pt x="481052" y="221011"/>
                    <a:pt x="483500" y="239425"/>
                    <a:pt x="485485" y="257001"/>
                  </a:cubicBezTo>
                  <a:cubicBezTo>
                    <a:pt x="487469" y="274596"/>
                    <a:pt x="489053" y="290990"/>
                    <a:pt x="490186" y="305728"/>
                  </a:cubicBezTo>
                  <a:cubicBezTo>
                    <a:pt x="490921" y="315305"/>
                    <a:pt x="491546" y="323702"/>
                    <a:pt x="492045" y="330826"/>
                  </a:cubicBezTo>
                  <a:cubicBezTo>
                    <a:pt x="486586" y="330610"/>
                    <a:pt x="481172" y="330501"/>
                    <a:pt x="475856" y="330501"/>
                  </a:cubicBezTo>
                  <a:close/>
                  <a:moveTo>
                    <a:pt x="424214" y="569567"/>
                  </a:moveTo>
                  <a:lnTo>
                    <a:pt x="475856" y="569567"/>
                  </a:lnTo>
                  <a:cubicBezTo>
                    <a:pt x="481181" y="569567"/>
                    <a:pt x="486609" y="569455"/>
                    <a:pt x="492072" y="569241"/>
                  </a:cubicBezTo>
                  <a:cubicBezTo>
                    <a:pt x="491568" y="576556"/>
                    <a:pt x="490935" y="584945"/>
                    <a:pt x="490186" y="594310"/>
                  </a:cubicBezTo>
                  <a:cubicBezTo>
                    <a:pt x="489053" y="608502"/>
                    <a:pt x="487469" y="624914"/>
                    <a:pt x="485480" y="643097"/>
                  </a:cubicBezTo>
                  <a:cubicBezTo>
                    <a:pt x="483496" y="661231"/>
                    <a:pt x="481052" y="679771"/>
                    <a:pt x="478215" y="698208"/>
                  </a:cubicBezTo>
                  <a:cubicBezTo>
                    <a:pt x="475388" y="716591"/>
                    <a:pt x="472092" y="734658"/>
                    <a:pt x="468417" y="751900"/>
                  </a:cubicBezTo>
                  <a:cubicBezTo>
                    <a:pt x="464778" y="768982"/>
                    <a:pt x="460670" y="784426"/>
                    <a:pt x="456210" y="797801"/>
                  </a:cubicBezTo>
                  <a:cubicBezTo>
                    <a:pt x="454243" y="803697"/>
                    <a:pt x="452205" y="808938"/>
                    <a:pt x="450105" y="813491"/>
                  </a:cubicBezTo>
                  <a:cubicBezTo>
                    <a:pt x="447803" y="808679"/>
                    <a:pt x="445547" y="803220"/>
                    <a:pt x="443349" y="797146"/>
                  </a:cubicBezTo>
                  <a:cubicBezTo>
                    <a:pt x="438657" y="784172"/>
                    <a:pt x="434586" y="768999"/>
                    <a:pt x="431252" y="752047"/>
                  </a:cubicBezTo>
                  <a:cubicBezTo>
                    <a:pt x="427851" y="734761"/>
                    <a:pt x="424690" y="716507"/>
                    <a:pt x="421855" y="697797"/>
                  </a:cubicBezTo>
                  <a:cubicBezTo>
                    <a:pt x="419017" y="679070"/>
                    <a:pt x="416571" y="660656"/>
                    <a:pt x="414585" y="643066"/>
                  </a:cubicBezTo>
                  <a:cubicBezTo>
                    <a:pt x="412599" y="625472"/>
                    <a:pt x="411017" y="609077"/>
                    <a:pt x="409883" y="594342"/>
                  </a:cubicBezTo>
                  <a:cubicBezTo>
                    <a:pt x="409145" y="584753"/>
                    <a:pt x="408523" y="576355"/>
                    <a:pt x="408022" y="569241"/>
                  </a:cubicBezTo>
                  <a:cubicBezTo>
                    <a:pt x="413478" y="569460"/>
                    <a:pt x="418895" y="569567"/>
                    <a:pt x="424214" y="569567"/>
                  </a:cubicBezTo>
                  <a:close/>
                  <a:moveTo>
                    <a:pt x="330817" y="492072"/>
                  </a:moveTo>
                  <a:cubicBezTo>
                    <a:pt x="323505" y="491568"/>
                    <a:pt x="315120" y="490935"/>
                    <a:pt x="305757" y="490186"/>
                  </a:cubicBezTo>
                  <a:cubicBezTo>
                    <a:pt x="291569" y="489053"/>
                    <a:pt x="275155" y="487469"/>
                    <a:pt x="256969" y="485480"/>
                  </a:cubicBezTo>
                  <a:cubicBezTo>
                    <a:pt x="238838" y="483496"/>
                    <a:pt x="220297" y="481052"/>
                    <a:pt x="201861" y="478215"/>
                  </a:cubicBezTo>
                  <a:cubicBezTo>
                    <a:pt x="183476" y="475388"/>
                    <a:pt x="165410" y="472092"/>
                    <a:pt x="148166" y="468417"/>
                  </a:cubicBezTo>
                  <a:cubicBezTo>
                    <a:pt x="131086" y="464778"/>
                    <a:pt x="115644" y="460670"/>
                    <a:pt x="102269" y="456210"/>
                  </a:cubicBezTo>
                  <a:cubicBezTo>
                    <a:pt x="96369" y="454243"/>
                    <a:pt x="91129" y="452205"/>
                    <a:pt x="86576" y="450105"/>
                  </a:cubicBezTo>
                  <a:cubicBezTo>
                    <a:pt x="91389" y="447803"/>
                    <a:pt x="96847" y="445547"/>
                    <a:pt x="102923" y="443349"/>
                  </a:cubicBezTo>
                  <a:cubicBezTo>
                    <a:pt x="115897" y="438657"/>
                    <a:pt x="131070" y="434586"/>
                    <a:pt x="148022" y="431252"/>
                  </a:cubicBezTo>
                  <a:cubicBezTo>
                    <a:pt x="165308" y="427851"/>
                    <a:pt x="183560" y="424690"/>
                    <a:pt x="202270" y="421854"/>
                  </a:cubicBezTo>
                  <a:cubicBezTo>
                    <a:pt x="220998" y="419017"/>
                    <a:pt x="239412" y="416571"/>
                    <a:pt x="257001" y="414585"/>
                  </a:cubicBezTo>
                  <a:cubicBezTo>
                    <a:pt x="274596" y="412599"/>
                    <a:pt x="290990" y="411017"/>
                    <a:pt x="305728" y="409883"/>
                  </a:cubicBezTo>
                  <a:cubicBezTo>
                    <a:pt x="315315" y="409145"/>
                    <a:pt x="323712" y="408523"/>
                    <a:pt x="330826" y="408022"/>
                  </a:cubicBezTo>
                  <a:cubicBezTo>
                    <a:pt x="330610" y="413481"/>
                    <a:pt x="330501" y="418897"/>
                    <a:pt x="330501" y="424214"/>
                  </a:cubicBezTo>
                  <a:lnTo>
                    <a:pt x="330501" y="476284"/>
                  </a:lnTo>
                  <a:cubicBezTo>
                    <a:pt x="330501" y="481520"/>
                    <a:pt x="330607" y="486800"/>
                    <a:pt x="330817" y="492072"/>
                  </a:cubicBezTo>
                  <a:close/>
                </a:path>
              </a:pathLst>
            </a:custGeom>
            <a:solidFill>
              <a:schemeClr val="bg1"/>
            </a:solidFill>
            <a:ln w="52388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A278E3-A559-1508-FF49-0FDFC0587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243" y="2712420"/>
            <a:ext cx="732676" cy="732676"/>
            <a:chOff x="7844932" y="2599462"/>
            <a:chExt cx="732676" cy="73267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F4C12B2-9A78-C00D-A7AC-E81E234F8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44932" y="2599462"/>
              <a:ext cx="732676" cy="732676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48AB7CD-0729-C66A-75FE-1DA160A83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4163" y="2716556"/>
              <a:ext cx="474215" cy="474215"/>
            </a:xfrm>
            <a:prstGeom prst="rect">
              <a:avLst/>
            </a:prstGeom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A642C-D521-EA58-456C-D788A9363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5052" y="1593458"/>
            <a:ext cx="706158" cy="706158"/>
            <a:chOff x="1057667" y="2720340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66D9431-E972-8E7F-212A-17A9FF0C8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7667" y="272034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2000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endParaRPr>
            </a:p>
          </p:txBody>
        </p:sp>
        <p:pic>
          <p:nvPicPr>
            <p:cNvPr id="7" name="Graphic 6" descr="Lightning bolt with solid fill">
              <a:extLst>
                <a:ext uri="{FF2B5EF4-FFF2-40B4-BE49-F238E27FC236}">
                  <a16:creationId xmlns:a16="http://schemas.microsoft.com/office/drawing/2014/main" id="{A36071D0-1710-9DA9-E08E-41A19376A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2872" y="2900900"/>
              <a:ext cx="593520" cy="593520"/>
            </a:xfrm>
            <a:prstGeom prst="rect">
              <a:avLst/>
            </a:prstGeom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FA71AA-F765-D934-5B1A-C64A5E22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</a:pPr>
            <a:r>
              <a:rPr lang="en-US" sz="4000" b="1" spc="0" dirty="0">
                <a:ln>
                  <a:noFill/>
                </a:ln>
                <a:gradFill>
                  <a:gsLst>
                    <a:gs pos="2874">
                      <a:schemeClr val="tx1"/>
                    </a:gs>
                    <a:gs pos="17978">
                      <a:schemeClr val="tx1"/>
                    </a:gs>
                  </a:gsLst>
                  <a:lin ang="2700000" scaled="0"/>
                </a:gradFill>
                <a:latin typeface="Segoe UI Variable Display Semibold" pitchFamily="2" charset="0"/>
              </a:rPr>
              <a:t>Blobfuse2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2A8D59-83B0-C1C0-A77D-D39160A7434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185126" y="634491"/>
            <a:ext cx="1171507" cy="291144"/>
          </a:xfrm>
          <a:prstGeom prst="roundRect">
            <a:avLst>
              <a:gd name="adj" fmla="val 31242"/>
            </a:avLst>
          </a:prstGeom>
          <a:noFill/>
          <a:ln w="19050" cap="flat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rPr>
              <a:t>GA +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C8184-14A7-F52B-F735-696433E0895E}"/>
              </a:ext>
            </a:extLst>
          </p:cNvPr>
          <p:cNvSpPr txBox="1"/>
          <p:nvPr/>
        </p:nvSpPr>
        <p:spPr>
          <a:xfrm>
            <a:off x="9045991" y="504016"/>
            <a:ext cx="27375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2pPr marL="0" lvl="1" defTabSz="712788">
              <a:spcBef>
                <a:spcPts val="1200"/>
              </a:spcBef>
              <a:defRPr sz="1600" b="1">
                <a:gradFill>
                  <a:gsLst>
                    <a:gs pos="80460">
                      <a:schemeClr val="tx1"/>
                    </a:gs>
                    <a:gs pos="59551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2pPr>
          </a:lstStyle>
          <a:p>
            <a:pPr marL="0" marR="0" lvl="1" indent="0" algn="l" defTabSz="71278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Virtual File System Driver to mount blob storage in your computing environment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007FC1-ED63-818B-447B-D4B794F56DAA}"/>
              </a:ext>
            </a:extLst>
          </p:cNvPr>
          <p:cNvSpPr txBox="1"/>
          <p:nvPr/>
        </p:nvSpPr>
        <p:spPr>
          <a:xfrm>
            <a:off x="8921909" y="1295721"/>
            <a:ext cx="2625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71278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  <a:hlinkClick r:id="rId8"/>
              </a:rPr>
              <a:t>https://aka.ms/blobfuse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gradFill>
                <a:gsLst>
                  <a:gs pos="80460">
                    <a:srgbClr val="000000"/>
                  </a:gs>
                  <a:gs pos="59551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6B8063-D80E-311B-8024-AB1BFF247AAA}"/>
              </a:ext>
            </a:extLst>
          </p:cNvPr>
          <p:cNvSpPr txBox="1"/>
          <p:nvPr/>
        </p:nvSpPr>
        <p:spPr>
          <a:xfrm>
            <a:off x="1544766" y="1700316"/>
            <a:ext cx="24689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1" indent="0" algn="l" defTabSz="71278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High Throughput access to 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A43278-BC5D-1166-E4FB-7C4E9B1A3DC1}"/>
              </a:ext>
            </a:extLst>
          </p:cNvPr>
          <p:cNvSpPr txBox="1"/>
          <p:nvPr/>
        </p:nvSpPr>
        <p:spPr>
          <a:xfrm>
            <a:off x="1566475" y="2820399"/>
            <a:ext cx="24689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1" indent="0" algn="l" defTabSz="71278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Easy to install and work with PiB scale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178E5-5860-730E-59D6-D2AD59EC941D}"/>
              </a:ext>
            </a:extLst>
          </p:cNvPr>
          <p:cNvSpPr txBox="1"/>
          <p:nvPr/>
        </p:nvSpPr>
        <p:spPr>
          <a:xfrm>
            <a:off x="1566475" y="3950452"/>
            <a:ext cx="24689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1" indent="0" algn="l" defTabSz="71278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Open-sourced &amp; supported by Microsoft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19519E-848E-4A32-0E97-3E5A022E7774}"/>
              </a:ext>
            </a:extLst>
          </p:cNvPr>
          <p:cNvSpPr txBox="1"/>
          <p:nvPr/>
        </p:nvSpPr>
        <p:spPr>
          <a:xfrm>
            <a:off x="1566475" y="5269408"/>
            <a:ext cx="24689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1" indent="0" algn="l" defTabSz="71278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+mn-cs"/>
              </a:rPr>
              <a:t>Secure access to data</a:t>
            </a:r>
          </a:p>
        </p:txBody>
      </p:sp>
      <p:grpSp>
        <p:nvGrpSpPr>
          <p:cNvPr id="16" name="Group 15" descr="azure blob storage diagram">
            <a:extLst>
              <a:ext uri="{FF2B5EF4-FFF2-40B4-BE49-F238E27FC236}">
                <a16:creationId xmlns:a16="http://schemas.microsoft.com/office/drawing/2014/main" id="{4C7D57E0-91F7-E04D-5202-C357A7E0E235}"/>
              </a:ext>
            </a:extLst>
          </p:cNvPr>
          <p:cNvGrpSpPr/>
          <p:nvPr/>
        </p:nvGrpSpPr>
        <p:grpSpPr>
          <a:xfrm>
            <a:off x="5679950" y="1281403"/>
            <a:ext cx="4890106" cy="4600295"/>
            <a:chOff x="5683839" y="1644407"/>
            <a:chExt cx="4890106" cy="4600295"/>
          </a:xfrm>
        </p:grpSpPr>
        <p:sp>
          <p:nvSpPr>
            <p:cNvPr id="1056" name="Rectangle: Rounded Corners 1055">
              <a:extLst>
                <a:ext uri="{FF2B5EF4-FFF2-40B4-BE49-F238E27FC236}">
                  <a16:creationId xmlns:a16="http://schemas.microsoft.com/office/drawing/2014/main" id="{7CB53129-D2CB-E72B-88A0-106829F42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0800000" flipH="1" flipV="1">
              <a:off x="5863639" y="5255598"/>
              <a:ext cx="1761412" cy="608879"/>
            </a:xfrm>
            <a:prstGeom prst="roundRect">
              <a:avLst>
                <a:gd name="adj" fmla="val 18750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7854E50-06E3-E3A9-986B-497AA61BA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839" y="3858503"/>
              <a:ext cx="2061864" cy="2217886"/>
            </a:xfrm>
            <a:prstGeom prst="roundRect">
              <a:avLst>
                <a:gd name="adj" fmla="val 2942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CD71313-3E90-84DE-D76F-FC812F8D9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839" y="1822251"/>
              <a:ext cx="2057191" cy="1676480"/>
            </a:xfrm>
            <a:prstGeom prst="roundRect">
              <a:avLst>
                <a:gd name="adj" fmla="val 2942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3DD1CF-E226-A2D4-1DF4-DD818DCEF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996851" y="1644407"/>
              <a:ext cx="1410764" cy="335566"/>
            </a:xfrm>
            <a:prstGeom prst="roundRect">
              <a:avLst>
                <a:gd name="adj" fmla="val 8675"/>
              </a:avLst>
            </a:prstGeom>
            <a:gradFill flip="none" rotWithShape="1">
              <a:gsLst>
                <a:gs pos="80000">
                  <a:srgbClr val="399A91"/>
                </a:gs>
                <a:gs pos="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8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800"/>
                <a:t>Mount Blobs directly on VM/PC via Blobfuse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D49BE41-3EF2-00E8-28FA-ECEE400B6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53353" y="2065057"/>
              <a:ext cx="1932823" cy="1072477"/>
            </a:xfrm>
            <a:prstGeom prst="roundRect">
              <a:avLst>
                <a:gd name="adj" fmla="val 2578"/>
              </a:avLst>
            </a:prstGeom>
            <a:noFill/>
            <a:ln w="19050" cap="flat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F890EB7-4DD1-78F3-B02A-45ACB4F5F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15081" y="2087918"/>
              <a:ext cx="1758681" cy="1001844"/>
            </a:xfrm>
            <a:prstGeom prst="roundRect">
              <a:avLst>
                <a:gd name="adj" fmla="val 1513"/>
              </a:avLst>
            </a:prstGeom>
            <a:solidFill>
              <a:srgbClr val="FFFFFF"/>
            </a:solidFill>
            <a:ln w="120121" cap="flat">
              <a:noFill/>
              <a:prstDash val="solid"/>
              <a:miter/>
            </a:ln>
          </p:spPr>
          <p:txBody>
            <a:bodyPr lIns="45720" tIns="45720" rIns="45720" bIns="45720" rtlCol="0" anchor="t"/>
            <a:lstStyle/>
            <a:p>
              <a:pPr marL="0" marR="0" lvl="0" indent="17145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  <a:r>
                <a:rPr lang="en-US" sz="1000" b="1" dirty="0">
                  <a:gradFill>
                    <a:gsLst>
                      <a:gs pos="80460">
                        <a:schemeClr val="tx1"/>
                      </a:gs>
                      <a:gs pos="59551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Small Semibol" pitchFamily="2" charset="0"/>
                </a:rPr>
                <a:t>Virtual Machine/PC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007F96-62EF-7DED-0BEE-F79398A05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6460129" y="3140510"/>
              <a:ext cx="499056" cy="248273"/>
            </a:xfrm>
            <a:custGeom>
              <a:avLst/>
              <a:gdLst>
                <a:gd name="connsiteX0" fmla="*/ 976540 w 1085045"/>
                <a:gd name="connsiteY0" fmla="*/ 437634 h 558193"/>
                <a:gd name="connsiteX1" fmla="*/ 754709 w 1085045"/>
                <a:gd name="connsiteY1" fmla="*/ 0 h 558193"/>
                <a:gd name="connsiteX2" fmla="*/ 329132 w 1085045"/>
                <a:gd name="connsiteY2" fmla="*/ 0 h 558193"/>
                <a:gd name="connsiteX3" fmla="*/ 107301 w 1085045"/>
                <a:gd name="connsiteY3" fmla="*/ 437634 h 558193"/>
                <a:gd name="connsiteX4" fmla="*/ 2 w 1085045"/>
                <a:gd name="connsiteY4" fmla="*/ 558194 h 558193"/>
                <a:gd name="connsiteX5" fmla="*/ 1085044 w 1085045"/>
                <a:gd name="connsiteY5" fmla="*/ 558194 h 558193"/>
                <a:gd name="connsiteX6" fmla="*/ 976540 w 1085045"/>
                <a:gd name="connsiteY6" fmla="*/ 437634 h 55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045" h="558193">
                  <a:moveTo>
                    <a:pt x="976540" y="437634"/>
                  </a:moveTo>
                  <a:cubicBezTo>
                    <a:pt x="763148" y="403877"/>
                    <a:pt x="754709" y="248354"/>
                    <a:pt x="754709" y="0"/>
                  </a:cubicBezTo>
                  <a:lnTo>
                    <a:pt x="329132" y="0"/>
                  </a:lnTo>
                  <a:cubicBezTo>
                    <a:pt x="329132" y="248354"/>
                    <a:pt x="320692" y="403877"/>
                    <a:pt x="107301" y="437634"/>
                  </a:cubicBezTo>
                  <a:cubicBezTo>
                    <a:pt x="45944" y="444421"/>
                    <a:pt x="-373" y="496467"/>
                    <a:pt x="2" y="558194"/>
                  </a:cubicBezTo>
                  <a:lnTo>
                    <a:pt x="1085044" y="558194"/>
                  </a:lnTo>
                  <a:cubicBezTo>
                    <a:pt x="1085358" y="496045"/>
                    <a:pt x="1038375" y="443842"/>
                    <a:pt x="976540" y="437634"/>
                  </a:cubicBezTo>
                  <a:close/>
                </a:path>
              </a:pathLst>
            </a:custGeom>
            <a:noFill/>
            <a:ln w="19050" cap="flat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702CFB0-E905-B64E-BBF8-9F91F52BE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023300" y="5909136"/>
              <a:ext cx="1412270" cy="335566"/>
            </a:xfrm>
            <a:prstGeom prst="roundRect">
              <a:avLst>
                <a:gd name="adj" fmla="val 8675"/>
              </a:avLst>
            </a:prstGeom>
            <a:gradFill flip="none" rotWithShape="1">
              <a:gsLst>
                <a:gs pos="80000">
                  <a:srgbClr val="399A91"/>
                </a:gs>
                <a:gs pos="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8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/>
                <a:t>Mount Blobs via Blob CSI driver in AKS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AD06F49-A869-1ED4-896E-2B2099D07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513616" y="4255573"/>
              <a:ext cx="1073858" cy="1483460"/>
              <a:chOff x="7943851" y="4002148"/>
              <a:chExt cx="1769980" cy="1623951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80FC4C1-59C2-54E8-395A-8C749B450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3851" y="4082228"/>
                <a:ext cx="1764313" cy="1543871"/>
              </a:xfrm>
              <a:custGeom>
                <a:avLst/>
                <a:gdLst>
                  <a:gd name="connsiteX0" fmla="*/ 0 w 1552575"/>
                  <a:gd name="connsiteY0" fmla="*/ 996950 h 996950"/>
                  <a:gd name="connsiteX1" fmla="*/ 787400 w 1552575"/>
                  <a:gd name="connsiteY1" fmla="*/ 996950 h 996950"/>
                  <a:gd name="connsiteX2" fmla="*/ 787400 w 1552575"/>
                  <a:gd name="connsiteY2" fmla="*/ 0 h 996950"/>
                  <a:gd name="connsiteX3" fmla="*/ 1552575 w 1552575"/>
                  <a:gd name="connsiteY3" fmla="*/ 0 h 99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2575" h="996950">
                    <a:moveTo>
                      <a:pt x="0" y="996950"/>
                    </a:moveTo>
                    <a:lnTo>
                      <a:pt x="787400" y="996950"/>
                    </a:lnTo>
                    <a:lnTo>
                      <a:pt x="787400" y="0"/>
                    </a:lnTo>
                    <a:lnTo>
                      <a:pt x="1552575" y="0"/>
                    </a:lnTo>
                  </a:path>
                </a:pathLst>
              </a:custGeom>
              <a:ln w="12700" cap="rnd">
                <a:solidFill>
                  <a:srgbClr val="949494"/>
                </a:solidFill>
                <a:headEnd type="none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5C85EB4-2703-E142-F657-672968AA4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3851" y="4002148"/>
                <a:ext cx="1769980" cy="1484251"/>
              </a:xfrm>
              <a:custGeom>
                <a:avLst/>
                <a:gdLst>
                  <a:gd name="connsiteX0" fmla="*/ 0 w 1552575"/>
                  <a:gd name="connsiteY0" fmla="*/ 996950 h 996950"/>
                  <a:gd name="connsiteX1" fmla="*/ 787400 w 1552575"/>
                  <a:gd name="connsiteY1" fmla="*/ 996950 h 996950"/>
                  <a:gd name="connsiteX2" fmla="*/ 787400 w 1552575"/>
                  <a:gd name="connsiteY2" fmla="*/ 0 h 996950"/>
                  <a:gd name="connsiteX3" fmla="*/ 1552575 w 1552575"/>
                  <a:gd name="connsiteY3" fmla="*/ 0 h 996950"/>
                  <a:gd name="connsiteX0" fmla="*/ 0 w 1552575"/>
                  <a:gd name="connsiteY0" fmla="*/ 996950 h 996950"/>
                  <a:gd name="connsiteX1" fmla="*/ 787400 w 1552575"/>
                  <a:gd name="connsiteY1" fmla="*/ 996950 h 996950"/>
                  <a:gd name="connsiteX2" fmla="*/ 680753 w 1552575"/>
                  <a:gd name="connsiteY2" fmla="*/ 2429 h 996950"/>
                  <a:gd name="connsiteX3" fmla="*/ 1552575 w 1552575"/>
                  <a:gd name="connsiteY3" fmla="*/ 0 h 996950"/>
                  <a:gd name="connsiteX0" fmla="*/ 0 w 1552575"/>
                  <a:gd name="connsiteY0" fmla="*/ 996950 h 996950"/>
                  <a:gd name="connsiteX1" fmla="*/ 683071 w 1552575"/>
                  <a:gd name="connsiteY1" fmla="*/ 996950 h 996950"/>
                  <a:gd name="connsiteX2" fmla="*/ 680753 w 1552575"/>
                  <a:gd name="connsiteY2" fmla="*/ 2429 h 996950"/>
                  <a:gd name="connsiteX3" fmla="*/ 1552575 w 1552575"/>
                  <a:gd name="connsiteY3" fmla="*/ 0 h 99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2575" h="996950">
                    <a:moveTo>
                      <a:pt x="0" y="996950"/>
                    </a:moveTo>
                    <a:lnTo>
                      <a:pt x="683071" y="996950"/>
                    </a:lnTo>
                    <a:cubicBezTo>
                      <a:pt x="682298" y="665443"/>
                      <a:pt x="681526" y="333936"/>
                      <a:pt x="680753" y="2429"/>
                    </a:cubicBezTo>
                    <a:lnTo>
                      <a:pt x="1552575" y="0"/>
                    </a:lnTo>
                  </a:path>
                </a:pathLst>
              </a:custGeom>
              <a:ln w="12700" cap="rnd">
                <a:solidFill>
                  <a:srgbClr val="949494"/>
                </a:solidFill>
                <a:headEnd type="none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4B4BA771-A2CC-8EAA-961E-5C7329253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17103" y="2829841"/>
              <a:ext cx="1070371" cy="1243806"/>
            </a:xfrm>
            <a:custGeom>
              <a:avLst/>
              <a:gdLst>
                <a:gd name="connsiteX0" fmla="*/ 0 w 1552575"/>
                <a:gd name="connsiteY0" fmla="*/ 996950 h 996950"/>
                <a:gd name="connsiteX1" fmla="*/ 787400 w 1552575"/>
                <a:gd name="connsiteY1" fmla="*/ 996950 h 996950"/>
                <a:gd name="connsiteX2" fmla="*/ 787400 w 1552575"/>
                <a:gd name="connsiteY2" fmla="*/ 0 h 996950"/>
                <a:gd name="connsiteX3" fmla="*/ 1552575 w 1552575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575" h="996950">
                  <a:moveTo>
                    <a:pt x="0" y="996950"/>
                  </a:moveTo>
                  <a:lnTo>
                    <a:pt x="787400" y="996950"/>
                  </a:lnTo>
                  <a:lnTo>
                    <a:pt x="787400" y="0"/>
                  </a:lnTo>
                  <a:lnTo>
                    <a:pt x="1552575" y="0"/>
                  </a:lnTo>
                </a:path>
              </a:pathLst>
            </a:custGeom>
            <a:ln w="12700" cap="rnd">
              <a:solidFill>
                <a:srgbClr val="949494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DBCE8879-1484-479B-0849-AC3A0C9A6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17103" y="2969541"/>
              <a:ext cx="1070371" cy="1196648"/>
            </a:xfrm>
            <a:custGeom>
              <a:avLst/>
              <a:gdLst>
                <a:gd name="connsiteX0" fmla="*/ 0 w 1552575"/>
                <a:gd name="connsiteY0" fmla="*/ 996950 h 996950"/>
                <a:gd name="connsiteX1" fmla="*/ 787400 w 1552575"/>
                <a:gd name="connsiteY1" fmla="*/ 996950 h 996950"/>
                <a:gd name="connsiteX2" fmla="*/ 787400 w 1552575"/>
                <a:gd name="connsiteY2" fmla="*/ 0 h 996950"/>
                <a:gd name="connsiteX3" fmla="*/ 1552575 w 1552575"/>
                <a:gd name="connsiteY3" fmla="*/ 0 h 996950"/>
                <a:gd name="connsiteX0" fmla="*/ 0 w 1552575"/>
                <a:gd name="connsiteY0" fmla="*/ 996950 h 996950"/>
                <a:gd name="connsiteX1" fmla="*/ 787400 w 1552575"/>
                <a:gd name="connsiteY1" fmla="*/ 996950 h 996950"/>
                <a:gd name="connsiteX2" fmla="*/ 680753 w 1552575"/>
                <a:gd name="connsiteY2" fmla="*/ 2429 h 996950"/>
                <a:gd name="connsiteX3" fmla="*/ 1552575 w 1552575"/>
                <a:gd name="connsiteY3" fmla="*/ 0 h 996950"/>
                <a:gd name="connsiteX0" fmla="*/ 0 w 1552575"/>
                <a:gd name="connsiteY0" fmla="*/ 996950 h 996950"/>
                <a:gd name="connsiteX1" fmla="*/ 683071 w 1552575"/>
                <a:gd name="connsiteY1" fmla="*/ 996950 h 996950"/>
                <a:gd name="connsiteX2" fmla="*/ 680753 w 1552575"/>
                <a:gd name="connsiteY2" fmla="*/ 2429 h 996950"/>
                <a:gd name="connsiteX3" fmla="*/ 1552575 w 1552575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575" h="996950">
                  <a:moveTo>
                    <a:pt x="0" y="996950"/>
                  </a:moveTo>
                  <a:lnTo>
                    <a:pt x="683071" y="996950"/>
                  </a:lnTo>
                  <a:cubicBezTo>
                    <a:pt x="682298" y="665443"/>
                    <a:pt x="681526" y="333936"/>
                    <a:pt x="680753" y="2429"/>
                  </a:cubicBezTo>
                  <a:lnTo>
                    <a:pt x="1552575" y="0"/>
                  </a:lnTo>
                </a:path>
              </a:pathLst>
            </a:custGeom>
            <a:ln w="12700" cap="rnd">
              <a:solidFill>
                <a:srgbClr val="949494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39" name="Rectangle 1038" descr="A virtual graphic displaying a monitor with the label Virtual Machine/PC with the heading Option1: Mount Blobs directly on VM/PC via Blobfuse. In the monitor is Blobfuse mount with arrow moving towards Azure Blob Storage labeled as REST APIs. The Azure Blob Storage consists of 2 Blob Containers. Another section below is labeled as Azure Kubernetes Service (AKS) Cluster. Under it is Node and under is Pod with Persistent Volume Claim in it. A double-headed arrow from Pod to Blobfuse mount on Persistent Volume. The heading Option 2: Mount Blobs via Blob CSI driver in AKS. A double headed arrow from Blobfuse mount leading towards Blob Container on the Azure Blob Storage labeled as REST APIs">
              <a:extLst>
                <a:ext uri="{FF2B5EF4-FFF2-40B4-BE49-F238E27FC236}">
                  <a16:creationId xmlns:a16="http://schemas.microsoft.com/office/drawing/2014/main" id="{1B3AD793-B9E7-7BFC-0D24-9CCA68DB7A9B}"/>
                </a:ext>
              </a:extLst>
            </p:cNvPr>
            <p:cNvSpPr/>
            <p:nvPr/>
          </p:nvSpPr>
          <p:spPr bwMode="auto">
            <a:xfrm>
              <a:off x="5723270" y="5961902"/>
              <a:ext cx="203200" cy="2032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0" name="Graphic 1039">
              <a:extLst>
                <a:ext uri="{FF2B5EF4-FFF2-40B4-BE49-F238E27FC236}">
                  <a16:creationId xmlns:a16="http://schemas.microsoft.com/office/drawing/2014/main" id="{A6208E53-4994-8A46-2CCC-D35C29D0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10544" y="3978079"/>
              <a:ext cx="225512" cy="225512"/>
            </a:xfrm>
            <a:prstGeom prst="rect">
              <a:avLst/>
            </a:prstGeom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</p:pic>
        <p:pic>
          <p:nvPicPr>
            <p:cNvPr id="1041" name="Graphic 1040">
              <a:extLst>
                <a:ext uri="{FF2B5EF4-FFF2-40B4-BE49-F238E27FC236}">
                  <a16:creationId xmlns:a16="http://schemas.microsoft.com/office/drawing/2014/main" id="{B2ACAA37-B83E-1B49-2F6F-D0FED6BFA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02106" y="2159985"/>
              <a:ext cx="189489" cy="189489"/>
            </a:xfrm>
            <a:prstGeom prst="rect">
              <a:avLst/>
            </a:prstGeom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</p:pic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9E4CAA39-E697-809F-D6B7-EDC018CCAECB}"/>
                </a:ext>
              </a:extLst>
            </p:cNvPr>
            <p:cNvGrpSpPr/>
            <p:nvPr/>
          </p:nvGrpSpPr>
          <p:grpSpPr>
            <a:xfrm>
              <a:off x="7177073" y="2729048"/>
              <a:ext cx="334268" cy="300752"/>
              <a:chOff x="6723017" y="348830"/>
              <a:chExt cx="926045" cy="844497"/>
            </a:xfrm>
          </p:grpSpPr>
          <p:sp>
            <p:nvSpPr>
              <p:cNvPr id="1044" name="FolderHorizontal_F12B" title="Icon of a folder">
                <a:extLst>
                  <a:ext uri="{FF2B5EF4-FFF2-40B4-BE49-F238E27FC236}">
                    <a16:creationId xmlns:a16="http://schemas.microsoft.com/office/drawing/2014/main" id="{01705076-3025-4B66-3952-E4C6D8B40E9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23017" y="420396"/>
                <a:ext cx="926045" cy="772931"/>
              </a:xfrm>
              <a:custGeom>
                <a:avLst/>
                <a:gdLst>
                  <a:gd name="T0" fmla="*/ 0 w 3758"/>
                  <a:gd name="T1" fmla="*/ 126 h 2756"/>
                  <a:gd name="T2" fmla="*/ 126 w 3758"/>
                  <a:gd name="T3" fmla="*/ 0 h 2756"/>
                  <a:gd name="T4" fmla="*/ 1065 w 3758"/>
                  <a:gd name="T5" fmla="*/ 0 h 2756"/>
                  <a:gd name="T6" fmla="*/ 1378 w 3758"/>
                  <a:gd name="T7" fmla="*/ 126 h 2756"/>
                  <a:gd name="T8" fmla="*/ 1691 w 3758"/>
                  <a:gd name="T9" fmla="*/ 251 h 2756"/>
                  <a:gd name="T10" fmla="*/ 3633 w 3758"/>
                  <a:gd name="T11" fmla="*/ 251 h 2756"/>
                  <a:gd name="T12" fmla="*/ 3758 w 3758"/>
                  <a:gd name="T13" fmla="*/ 376 h 2756"/>
                  <a:gd name="T14" fmla="*/ 3758 w 3758"/>
                  <a:gd name="T15" fmla="*/ 2756 h 2756"/>
                  <a:gd name="T16" fmla="*/ 0 w 3758"/>
                  <a:gd name="T17" fmla="*/ 2756 h 2756"/>
                  <a:gd name="T18" fmla="*/ 0 w 3758"/>
                  <a:gd name="T19" fmla="*/ 126 h 2756"/>
                  <a:gd name="T20" fmla="*/ 0 w 3758"/>
                  <a:gd name="T21" fmla="*/ 501 h 2756"/>
                  <a:gd name="T22" fmla="*/ 1065 w 3758"/>
                  <a:gd name="T23" fmla="*/ 501 h 2756"/>
                  <a:gd name="T24" fmla="*/ 1378 w 3758"/>
                  <a:gd name="T25" fmla="*/ 376 h 2756"/>
                  <a:gd name="T26" fmla="*/ 1691 w 3758"/>
                  <a:gd name="T27" fmla="*/ 251 h 2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8" h="2756">
                    <a:moveTo>
                      <a:pt x="0" y="126"/>
                    </a:moveTo>
                    <a:cubicBezTo>
                      <a:pt x="0" y="56"/>
                      <a:pt x="56" y="0"/>
                      <a:pt x="126" y="0"/>
                    </a:cubicBezTo>
                    <a:cubicBezTo>
                      <a:pt x="1065" y="0"/>
                      <a:pt x="1065" y="0"/>
                      <a:pt x="1065" y="0"/>
                    </a:cubicBezTo>
                    <a:cubicBezTo>
                      <a:pt x="1187" y="0"/>
                      <a:pt x="1298" y="48"/>
                      <a:pt x="1378" y="126"/>
                    </a:cubicBezTo>
                    <a:cubicBezTo>
                      <a:pt x="1458" y="203"/>
                      <a:pt x="1569" y="251"/>
                      <a:pt x="1691" y="251"/>
                    </a:cubicBezTo>
                    <a:cubicBezTo>
                      <a:pt x="3633" y="251"/>
                      <a:pt x="3633" y="251"/>
                      <a:pt x="3633" y="251"/>
                    </a:cubicBezTo>
                    <a:cubicBezTo>
                      <a:pt x="3702" y="251"/>
                      <a:pt x="3758" y="307"/>
                      <a:pt x="3758" y="376"/>
                    </a:cubicBezTo>
                    <a:cubicBezTo>
                      <a:pt x="3758" y="2756"/>
                      <a:pt x="3758" y="2756"/>
                      <a:pt x="3758" y="2756"/>
                    </a:cubicBezTo>
                    <a:cubicBezTo>
                      <a:pt x="0" y="2756"/>
                      <a:pt x="0" y="2756"/>
                      <a:pt x="0" y="2756"/>
                    </a:cubicBezTo>
                    <a:lnTo>
                      <a:pt x="0" y="126"/>
                    </a:lnTo>
                    <a:close/>
                    <a:moveTo>
                      <a:pt x="0" y="501"/>
                    </a:moveTo>
                    <a:cubicBezTo>
                      <a:pt x="1065" y="501"/>
                      <a:pt x="1065" y="501"/>
                      <a:pt x="1065" y="501"/>
                    </a:cubicBezTo>
                    <a:cubicBezTo>
                      <a:pt x="1187" y="501"/>
                      <a:pt x="1298" y="453"/>
                      <a:pt x="1378" y="376"/>
                    </a:cubicBezTo>
                    <a:cubicBezTo>
                      <a:pt x="1458" y="299"/>
                      <a:pt x="1569" y="251"/>
                      <a:pt x="1691" y="251"/>
                    </a:cubicBezTo>
                  </a:path>
                </a:pathLst>
              </a:custGeom>
              <a:noFill/>
              <a:ln w="19050" cap="flat">
                <a:gradFill flip="none" rotWithShape="1">
                  <a:gsLst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miter/>
              </a:ln>
              <a:effectLst>
                <a:outerShdw blurRad="63500" dist="635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74126">
                        <a:srgbClr val="000000"/>
                      </a:gs>
                      <a:gs pos="53147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Variable Small" pitchFamily="2" charset="0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82E76BF1-B3B8-0E0E-CA70-D79F5A056ACA}"/>
                  </a:ext>
                </a:extLst>
              </p:cNvPr>
              <p:cNvGrpSpPr/>
              <p:nvPr/>
            </p:nvGrpSpPr>
            <p:grpSpPr>
              <a:xfrm>
                <a:off x="7286068" y="348830"/>
                <a:ext cx="285299" cy="427603"/>
                <a:chOff x="7722171" y="2665698"/>
                <a:chExt cx="106151" cy="150133"/>
              </a:xfrm>
              <a:solidFill>
                <a:schemeClr val="bg1"/>
              </a:solidFill>
              <a:effectLst/>
            </p:grpSpPr>
            <p:sp>
              <p:nvSpPr>
                <p:cNvPr id="1046" name="Rectangle 1045">
                  <a:extLst>
                    <a:ext uri="{FF2B5EF4-FFF2-40B4-BE49-F238E27FC236}">
                      <a16:creationId xmlns:a16="http://schemas.microsoft.com/office/drawing/2014/main" id="{79CC0104-46B0-2816-2B22-B755B1BC3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2171" y="2671222"/>
                  <a:ext cx="106151" cy="144609"/>
                </a:xfrm>
                <a:prstGeom prst="rect">
                  <a:avLst/>
                </a:prstGeom>
                <a:grpFill/>
                <a:ln w="19050" cap="flat">
                  <a:noFill/>
                  <a:prstDash val="solid"/>
                  <a:miter/>
                </a:ln>
                <a:effectLst/>
              </p:spPr>
              <p:txBody>
    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err="1">
                    <a:ln w="3175">
                      <a:noFill/>
                    </a:ln>
                    <a:gradFill>
                      <a:gsLst>
                        <a:gs pos="74126">
                          <a:srgbClr val="000000"/>
                        </a:gs>
                        <a:gs pos="53147">
                          <a:srgbClr val="000000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Segoe UI Variable Small" pitchFamily="2" charset="0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47" name="LightningBolt_E945" title="Icon of a lightning bolt">
                  <a:extLst>
                    <a:ext uri="{FF2B5EF4-FFF2-40B4-BE49-F238E27FC236}">
                      <a16:creationId xmlns:a16="http://schemas.microsoft.com/office/drawing/2014/main" id="{593C79C8-ADAF-E4D0-E7B7-5B5B33D62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2172" y="2665698"/>
                  <a:ext cx="82725" cy="137615"/>
                </a:xfrm>
                <a:custGeom>
                  <a:avLst/>
                  <a:gdLst>
                    <a:gd name="T0" fmla="*/ 481 w 2961"/>
                    <a:gd name="T1" fmla="*/ 4132 h 4132"/>
                    <a:gd name="T2" fmla="*/ 2961 w 2961"/>
                    <a:gd name="T3" fmla="*/ 1653 h 4132"/>
                    <a:gd name="T4" fmla="*/ 1652 w 2961"/>
                    <a:gd name="T5" fmla="*/ 1653 h 4132"/>
                    <a:gd name="T6" fmla="*/ 2479 w 2961"/>
                    <a:gd name="T7" fmla="*/ 0 h 4132"/>
                    <a:gd name="T8" fmla="*/ 1239 w 2961"/>
                    <a:gd name="T9" fmla="*/ 0 h 4132"/>
                    <a:gd name="T10" fmla="*/ 0 w 2961"/>
                    <a:gd name="T11" fmla="*/ 2479 h 4132"/>
                    <a:gd name="T12" fmla="*/ 964 w 2961"/>
                    <a:gd name="T13" fmla="*/ 2479 h 4132"/>
                    <a:gd name="T14" fmla="*/ 137 w 2961"/>
                    <a:gd name="T15" fmla="*/ 4132 h 4132"/>
                    <a:gd name="T16" fmla="*/ 481 w 2961"/>
                    <a:gd name="T17" fmla="*/ 4132 h 4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1" h="4132">
                      <a:moveTo>
                        <a:pt x="481" y="4132"/>
                      </a:moveTo>
                      <a:lnTo>
                        <a:pt x="2961" y="1653"/>
                      </a:lnTo>
                      <a:lnTo>
                        <a:pt x="1652" y="1653"/>
                      </a:lnTo>
                      <a:lnTo>
                        <a:pt x="2479" y="0"/>
                      </a:lnTo>
                      <a:lnTo>
                        <a:pt x="1239" y="0"/>
                      </a:lnTo>
                      <a:lnTo>
                        <a:pt x="0" y="2479"/>
                      </a:lnTo>
                      <a:lnTo>
                        <a:pt x="964" y="2479"/>
                      </a:lnTo>
                      <a:lnTo>
                        <a:pt x="137" y="4132"/>
                      </a:lnTo>
                      <a:lnTo>
                        <a:pt x="481" y="4132"/>
                      </a:lnTo>
                      <a:close/>
                    </a:path>
                  </a:pathLst>
                </a:custGeom>
                <a:grpFill/>
                <a:ln w="19050" cap="flat">
                  <a:gradFill flip="none" rotWithShape="1">
                    <a:gsLst>
                      <a:gs pos="0">
                        <a:srgbClr val="FF5C39"/>
                      </a:gs>
                      <a:gs pos="32000">
                        <a:srgbClr val="C03BC4"/>
                      </a:gs>
                      <a:gs pos="68000">
                        <a:srgbClr val="0078D4"/>
                      </a:gs>
                      <a:gs pos="100000">
                        <a:srgbClr val="399A9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prstDash val="solid"/>
                  <a:miter/>
                </a:ln>
                <a:effectLst>
                  <a:outerShdw blurRad="63500" dist="635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>
                    <a:ln w="3175">
                      <a:noFill/>
                    </a:ln>
                    <a:gradFill>
                      <a:gsLst>
                        <a:gs pos="74126">
                          <a:srgbClr val="000000"/>
                        </a:gs>
                        <a:gs pos="53147">
                          <a:srgbClr val="000000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Segoe UI Variable Small" pitchFamily="2" charset="0"/>
                    <a:ea typeface="+mn-ea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9CFE7CCB-C5E5-E8BB-9F1D-F5527F888074}"/>
                </a:ext>
              </a:extLst>
            </p:cNvPr>
            <p:cNvGrpSpPr/>
            <p:nvPr/>
          </p:nvGrpSpPr>
          <p:grpSpPr>
            <a:xfrm>
              <a:off x="7164246" y="5502065"/>
              <a:ext cx="334268" cy="300757"/>
              <a:chOff x="6723017" y="348804"/>
              <a:chExt cx="926045" cy="844512"/>
            </a:xfrm>
          </p:grpSpPr>
          <p:sp>
            <p:nvSpPr>
              <p:cNvPr id="1049" name="FolderHorizontal_F12B" title="Icon of a folder">
                <a:extLst>
                  <a:ext uri="{FF2B5EF4-FFF2-40B4-BE49-F238E27FC236}">
                    <a16:creationId xmlns:a16="http://schemas.microsoft.com/office/drawing/2014/main" id="{6E0317E8-F0BB-6DEC-6C65-E3AAAAEE5DA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23017" y="420384"/>
                <a:ext cx="926045" cy="772932"/>
              </a:xfrm>
              <a:custGeom>
                <a:avLst/>
                <a:gdLst>
                  <a:gd name="T0" fmla="*/ 0 w 3758"/>
                  <a:gd name="T1" fmla="*/ 126 h 2756"/>
                  <a:gd name="T2" fmla="*/ 126 w 3758"/>
                  <a:gd name="T3" fmla="*/ 0 h 2756"/>
                  <a:gd name="T4" fmla="*/ 1065 w 3758"/>
                  <a:gd name="T5" fmla="*/ 0 h 2756"/>
                  <a:gd name="T6" fmla="*/ 1378 w 3758"/>
                  <a:gd name="T7" fmla="*/ 126 h 2756"/>
                  <a:gd name="T8" fmla="*/ 1691 w 3758"/>
                  <a:gd name="T9" fmla="*/ 251 h 2756"/>
                  <a:gd name="T10" fmla="*/ 3633 w 3758"/>
                  <a:gd name="T11" fmla="*/ 251 h 2756"/>
                  <a:gd name="T12" fmla="*/ 3758 w 3758"/>
                  <a:gd name="T13" fmla="*/ 376 h 2756"/>
                  <a:gd name="T14" fmla="*/ 3758 w 3758"/>
                  <a:gd name="T15" fmla="*/ 2756 h 2756"/>
                  <a:gd name="T16" fmla="*/ 0 w 3758"/>
                  <a:gd name="T17" fmla="*/ 2756 h 2756"/>
                  <a:gd name="T18" fmla="*/ 0 w 3758"/>
                  <a:gd name="T19" fmla="*/ 126 h 2756"/>
                  <a:gd name="T20" fmla="*/ 0 w 3758"/>
                  <a:gd name="T21" fmla="*/ 501 h 2756"/>
                  <a:gd name="T22" fmla="*/ 1065 w 3758"/>
                  <a:gd name="T23" fmla="*/ 501 h 2756"/>
                  <a:gd name="T24" fmla="*/ 1378 w 3758"/>
                  <a:gd name="T25" fmla="*/ 376 h 2756"/>
                  <a:gd name="T26" fmla="*/ 1691 w 3758"/>
                  <a:gd name="T27" fmla="*/ 251 h 2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8" h="2756">
                    <a:moveTo>
                      <a:pt x="0" y="126"/>
                    </a:moveTo>
                    <a:cubicBezTo>
                      <a:pt x="0" y="56"/>
                      <a:pt x="56" y="0"/>
                      <a:pt x="126" y="0"/>
                    </a:cubicBezTo>
                    <a:cubicBezTo>
                      <a:pt x="1065" y="0"/>
                      <a:pt x="1065" y="0"/>
                      <a:pt x="1065" y="0"/>
                    </a:cubicBezTo>
                    <a:cubicBezTo>
                      <a:pt x="1187" y="0"/>
                      <a:pt x="1298" y="48"/>
                      <a:pt x="1378" y="126"/>
                    </a:cubicBezTo>
                    <a:cubicBezTo>
                      <a:pt x="1458" y="203"/>
                      <a:pt x="1569" y="251"/>
                      <a:pt x="1691" y="251"/>
                    </a:cubicBezTo>
                    <a:cubicBezTo>
                      <a:pt x="3633" y="251"/>
                      <a:pt x="3633" y="251"/>
                      <a:pt x="3633" y="251"/>
                    </a:cubicBezTo>
                    <a:cubicBezTo>
                      <a:pt x="3702" y="251"/>
                      <a:pt x="3758" y="307"/>
                      <a:pt x="3758" y="376"/>
                    </a:cubicBezTo>
                    <a:cubicBezTo>
                      <a:pt x="3758" y="2756"/>
                      <a:pt x="3758" y="2756"/>
                      <a:pt x="3758" y="2756"/>
                    </a:cubicBezTo>
                    <a:cubicBezTo>
                      <a:pt x="0" y="2756"/>
                      <a:pt x="0" y="2756"/>
                      <a:pt x="0" y="2756"/>
                    </a:cubicBezTo>
                    <a:lnTo>
                      <a:pt x="0" y="126"/>
                    </a:lnTo>
                    <a:close/>
                    <a:moveTo>
                      <a:pt x="0" y="501"/>
                    </a:moveTo>
                    <a:cubicBezTo>
                      <a:pt x="1065" y="501"/>
                      <a:pt x="1065" y="501"/>
                      <a:pt x="1065" y="501"/>
                    </a:cubicBezTo>
                    <a:cubicBezTo>
                      <a:pt x="1187" y="501"/>
                      <a:pt x="1298" y="453"/>
                      <a:pt x="1378" y="376"/>
                    </a:cubicBezTo>
                    <a:cubicBezTo>
                      <a:pt x="1458" y="299"/>
                      <a:pt x="1569" y="251"/>
                      <a:pt x="1691" y="251"/>
                    </a:cubicBezTo>
                  </a:path>
                </a:pathLst>
              </a:custGeom>
              <a:noFill/>
              <a:ln w="19050" cap="flat">
                <a:gradFill flip="none" rotWithShape="1">
                  <a:gsLst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miter/>
              </a:ln>
              <a:effectLst>
                <a:outerShdw blurRad="63500" dist="635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74126">
                        <a:srgbClr val="000000"/>
                      </a:gs>
                      <a:gs pos="53147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Variable Small" pitchFamily="2" charset="0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050" name="Group 1049">
                <a:extLst>
                  <a:ext uri="{FF2B5EF4-FFF2-40B4-BE49-F238E27FC236}">
                    <a16:creationId xmlns:a16="http://schemas.microsoft.com/office/drawing/2014/main" id="{C84AAC1B-5D27-ADEB-9ED0-9F7527E243FA}"/>
                  </a:ext>
                </a:extLst>
              </p:cNvPr>
              <p:cNvGrpSpPr/>
              <p:nvPr/>
            </p:nvGrpSpPr>
            <p:grpSpPr>
              <a:xfrm>
                <a:off x="7203418" y="348804"/>
                <a:ext cx="367953" cy="410034"/>
                <a:chOff x="7691418" y="2665699"/>
                <a:chExt cx="136904" cy="143965"/>
              </a:xfrm>
              <a:solidFill>
                <a:schemeClr val="bg1"/>
              </a:solidFill>
              <a:effectLst/>
            </p:grpSpPr>
            <p:sp>
              <p:nvSpPr>
                <p:cNvPr id="1051" name="Rectangle 1050">
                  <a:extLst>
                    <a:ext uri="{FF2B5EF4-FFF2-40B4-BE49-F238E27FC236}">
                      <a16:creationId xmlns:a16="http://schemas.microsoft.com/office/drawing/2014/main" id="{855446A2-15F9-1437-D681-CB9306E0F4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1418" y="2671227"/>
                  <a:ext cx="136904" cy="138437"/>
                </a:xfrm>
                <a:prstGeom prst="rect">
                  <a:avLst/>
                </a:prstGeom>
                <a:solidFill>
                  <a:srgbClr val="F1F1F1"/>
                </a:solidFill>
                <a:ln w="19050" cap="flat">
                  <a:noFill/>
                  <a:prstDash val="solid"/>
                  <a:miter/>
                </a:ln>
                <a:effectLst/>
              </p:spPr>
              <p:txBody>
    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err="1">
                    <a:ln w="3175">
                      <a:noFill/>
                    </a:ln>
                    <a:gradFill>
                      <a:gsLst>
                        <a:gs pos="74126">
                          <a:srgbClr val="000000"/>
                        </a:gs>
                        <a:gs pos="53147">
                          <a:srgbClr val="000000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Segoe UI Variable Small" pitchFamily="2" charset="0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52" name="LightningBolt_E945" title="Icon of a lightning bolt">
                  <a:extLst>
                    <a:ext uri="{FF2B5EF4-FFF2-40B4-BE49-F238E27FC236}">
                      <a16:creationId xmlns:a16="http://schemas.microsoft.com/office/drawing/2014/main" id="{2489D6BE-77F9-A27D-768B-AB280878D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2172" y="2665699"/>
                  <a:ext cx="82725" cy="137616"/>
                </a:xfrm>
                <a:custGeom>
                  <a:avLst/>
                  <a:gdLst>
                    <a:gd name="T0" fmla="*/ 481 w 2961"/>
                    <a:gd name="T1" fmla="*/ 4132 h 4132"/>
                    <a:gd name="T2" fmla="*/ 2961 w 2961"/>
                    <a:gd name="T3" fmla="*/ 1653 h 4132"/>
                    <a:gd name="T4" fmla="*/ 1652 w 2961"/>
                    <a:gd name="T5" fmla="*/ 1653 h 4132"/>
                    <a:gd name="T6" fmla="*/ 2479 w 2961"/>
                    <a:gd name="T7" fmla="*/ 0 h 4132"/>
                    <a:gd name="T8" fmla="*/ 1239 w 2961"/>
                    <a:gd name="T9" fmla="*/ 0 h 4132"/>
                    <a:gd name="T10" fmla="*/ 0 w 2961"/>
                    <a:gd name="T11" fmla="*/ 2479 h 4132"/>
                    <a:gd name="T12" fmla="*/ 964 w 2961"/>
                    <a:gd name="T13" fmla="*/ 2479 h 4132"/>
                    <a:gd name="T14" fmla="*/ 137 w 2961"/>
                    <a:gd name="T15" fmla="*/ 4132 h 4132"/>
                    <a:gd name="T16" fmla="*/ 481 w 2961"/>
                    <a:gd name="T17" fmla="*/ 4132 h 4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1" h="4132">
                      <a:moveTo>
                        <a:pt x="481" y="4132"/>
                      </a:moveTo>
                      <a:lnTo>
                        <a:pt x="2961" y="1653"/>
                      </a:lnTo>
                      <a:lnTo>
                        <a:pt x="1652" y="1653"/>
                      </a:lnTo>
                      <a:lnTo>
                        <a:pt x="2479" y="0"/>
                      </a:lnTo>
                      <a:lnTo>
                        <a:pt x="1239" y="0"/>
                      </a:lnTo>
                      <a:lnTo>
                        <a:pt x="0" y="2479"/>
                      </a:lnTo>
                      <a:lnTo>
                        <a:pt x="964" y="2479"/>
                      </a:lnTo>
                      <a:lnTo>
                        <a:pt x="137" y="4132"/>
                      </a:lnTo>
                      <a:lnTo>
                        <a:pt x="481" y="4132"/>
                      </a:lnTo>
                      <a:close/>
                    </a:path>
                  </a:pathLst>
                </a:custGeom>
                <a:grpFill/>
                <a:ln w="19050" cap="flat">
                  <a:gradFill flip="none" rotWithShape="1">
                    <a:gsLst>
                      <a:gs pos="0">
                        <a:srgbClr val="FF5C39"/>
                      </a:gs>
                      <a:gs pos="32000">
                        <a:srgbClr val="C03BC4"/>
                      </a:gs>
                      <a:gs pos="68000">
                        <a:srgbClr val="0078D4"/>
                      </a:gs>
                      <a:gs pos="100000">
                        <a:srgbClr val="399A91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prstDash val="solid"/>
                  <a:miter/>
                </a:ln>
                <a:effectLst>
                  <a:outerShdw blurRad="63500" dist="635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>
                    <a:ln w="3175">
                      <a:noFill/>
                    </a:ln>
                    <a:gradFill>
                      <a:gsLst>
                        <a:gs pos="74126">
                          <a:srgbClr val="000000"/>
                        </a:gs>
                        <a:gs pos="53147">
                          <a:srgbClr val="000000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Segoe UI Variable Small" pitchFamily="2" charset="0"/>
                    <a:ea typeface="+mn-ea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D300647-523A-0353-DB31-D8EB1506C3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515575" y="2793701"/>
              <a:ext cx="73152" cy="73152"/>
            </a:xfrm>
            <a:prstGeom prst="triangle">
              <a:avLst>
                <a:gd name="adj" fmla="val 50231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err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endParaRPr>
            </a:p>
          </p:txBody>
        </p:sp>
        <p:sp>
          <p:nvSpPr>
            <p:cNvPr id="1028" name="Isosceles Triangle 1027">
              <a:extLst>
                <a:ext uri="{FF2B5EF4-FFF2-40B4-BE49-F238E27FC236}">
                  <a16:creationId xmlns:a16="http://schemas.microsoft.com/office/drawing/2014/main" id="{E51D585F-F07F-5FF3-23EE-53D49596A76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516212" y="2932441"/>
              <a:ext cx="73152" cy="73152"/>
            </a:xfrm>
            <a:prstGeom prst="triangle">
              <a:avLst>
                <a:gd name="adj" fmla="val 50231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err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endParaRPr>
            </a:p>
          </p:txBody>
        </p:sp>
        <p:sp>
          <p:nvSpPr>
            <p:cNvPr id="1029" name="Isosceles Triangle 1028">
              <a:extLst>
                <a:ext uri="{FF2B5EF4-FFF2-40B4-BE49-F238E27FC236}">
                  <a16:creationId xmlns:a16="http://schemas.microsoft.com/office/drawing/2014/main" id="{FA400147-8221-D2BD-81D9-B6B7E58F93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97877" y="5573833"/>
              <a:ext cx="73152" cy="73152"/>
            </a:xfrm>
            <a:prstGeom prst="triangle">
              <a:avLst>
                <a:gd name="adj" fmla="val 50231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err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endParaRPr>
            </a:p>
          </p:txBody>
        </p:sp>
        <p:sp>
          <p:nvSpPr>
            <p:cNvPr id="1030" name="Isosceles Triangle 1029">
              <a:extLst>
                <a:ext uri="{FF2B5EF4-FFF2-40B4-BE49-F238E27FC236}">
                  <a16:creationId xmlns:a16="http://schemas.microsoft.com/office/drawing/2014/main" id="{0E288AEE-93FE-B85B-E9FD-EA53EEC0DA3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98704" y="5700363"/>
              <a:ext cx="73152" cy="73152"/>
            </a:xfrm>
            <a:prstGeom prst="triangle">
              <a:avLst>
                <a:gd name="adj" fmla="val 50231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err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endParaRPr>
            </a:p>
          </p:txBody>
        </p:sp>
        <p:sp>
          <p:nvSpPr>
            <p:cNvPr id="1031" name="Rounded Rectangle 18" descr="Announcing&#10;">
              <a:extLst>
                <a:ext uri="{FF2B5EF4-FFF2-40B4-BE49-F238E27FC236}">
                  <a16:creationId xmlns:a16="http://schemas.microsoft.com/office/drawing/2014/main" id="{4D467A6C-35A5-18D5-A620-7B1BB94AF441}"/>
                </a:ext>
              </a:extLst>
            </p:cNvPr>
            <p:cNvSpPr/>
            <p:nvPr/>
          </p:nvSpPr>
          <p:spPr bwMode="auto">
            <a:xfrm>
              <a:off x="7979303" y="2845578"/>
              <a:ext cx="364893" cy="109728"/>
            </a:xfrm>
            <a:prstGeom prst="roundRect">
              <a:avLst>
                <a:gd name="adj" fmla="val 50000"/>
              </a:avLst>
            </a:prstGeom>
            <a:solidFill>
              <a:srgbClr val="D9D9D6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r>
                <a:rPr lang="en-CA" sz="500">
                  <a:gradFill>
                    <a:gsLst>
                      <a:gs pos="60140">
                        <a:srgbClr val="000000"/>
                      </a:gs>
                      <a:gs pos="44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rPr>
                <a:t>REST APIs</a:t>
              </a:r>
            </a:p>
          </p:txBody>
        </p:sp>
        <p:sp>
          <p:nvSpPr>
            <p:cNvPr id="1032" name="Rounded Rectangle 18" descr="Announcing&#10;">
              <a:extLst>
                <a:ext uri="{FF2B5EF4-FFF2-40B4-BE49-F238E27FC236}">
                  <a16:creationId xmlns:a16="http://schemas.microsoft.com/office/drawing/2014/main" id="{702A3548-F222-C037-3A39-05873AE2B09A}"/>
                </a:ext>
              </a:extLst>
            </p:cNvPr>
            <p:cNvSpPr/>
            <p:nvPr/>
          </p:nvSpPr>
          <p:spPr bwMode="auto">
            <a:xfrm>
              <a:off x="7982423" y="5615070"/>
              <a:ext cx="364893" cy="109728"/>
            </a:xfrm>
            <a:prstGeom prst="roundRect">
              <a:avLst>
                <a:gd name="adj" fmla="val 50000"/>
              </a:avLst>
            </a:prstGeom>
            <a:solidFill>
              <a:srgbClr val="D9D9D6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r>
                <a:rPr lang="en-CA" sz="500">
                  <a:gradFill>
                    <a:gsLst>
                      <a:gs pos="60140">
                        <a:srgbClr val="000000"/>
                      </a:gs>
                      <a:gs pos="44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rPr>
                <a:t>REST APIs</a:t>
              </a:r>
            </a:p>
          </p:txBody>
        </p:sp>
        <p:sp>
          <p:nvSpPr>
            <p:cNvPr id="1033" name="Isosceles Triangle 1032">
              <a:extLst>
                <a:ext uri="{FF2B5EF4-FFF2-40B4-BE49-F238E27FC236}">
                  <a16:creationId xmlns:a16="http://schemas.microsoft.com/office/drawing/2014/main" id="{497F691B-8843-83AE-625E-97AD987FA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521133" y="4037619"/>
              <a:ext cx="73152" cy="73152"/>
            </a:xfrm>
            <a:prstGeom prst="triangle">
              <a:avLst>
                <a:gd name="adj" fmla="val 50231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err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endParaRPr>
            </a:p>
          </p:txBody>
        </p:sp>
        <p:sp>
          <p:nvSpPr>
            <p:cNvPr id="1034" name="Isosceles Triangle 1033">
              <a:extLst>
                <a:ext uri="{FF2B5EF4-FFF2-40B4-BE49-F238E27FC236}">
                  <a16:creationId xmlns:a16="http://schemas.microsoft.com/office/drawing/2014/main" id="{5B6959E0-6C55-420A-CC09-D422B45B59A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521133" y="4126377"/>
              <a:ext cx="73152" cy="73152"/>
            </a:xfrm>
            <a:prstGeom prst="triangle">
              <a:avLst>
                <a:gd name="adj" fmla="val 50231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err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endParaRPr>
            </a:p>
          </p:txBody>
        </p:sp>
        <p:sp>
          <p:nvSpPr>
            <p:cNvPr id="1035" name="Isosceles Triangle 1034">
              <a:extLst>
                <a:ext uri="{FF2B5EF4-FFF2-40B4-BE49-F238E27FC236}">
                  <a16:creationId xmlns:a16="http://schemas.microsoft.com/office/drawing/2014/main" id="{DA95CDC5-FAEF-C0F1-49EF-261358780D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521132" y="4296012"/>
              <a:ext cx="73152" cy="73152"/>
            </a:xfrm>
            <a:prstGeom prst="triangle">
              <a:avLst>
                <a:gd name="adj" fmla="val 50231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err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endParaRPr>
            </a:p>
          </p:txBody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C8E8B494-5013-26ED-619E-779E001890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521133" y="4221450"/>
              <a:ext cx="73152" cy="73152"/>
            </a:xfrm>
            <a:prstGeom prst="triangle">
              <a:avLst>
                <a:gd name="adj" fmla="val 50231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 b="1" err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endParaRPr>
            </a:p>
          </p:txBody>
        </p:sp>
        <p:sp>
          <p:nvSpPr>
            <p:cNvPr id="1054" name="Rounded Rectangle 18" descr="Announcing&#10;">
              <a:extLst>
                <a:ext uri="{FF2B5EF4-FFF2-40B4-BE49-F238E27FC236}">
                  <a16:creationId xmlns:a16="http://schemas.microsoft.com/office/drawing/2014/main" id="{A9291628-35CA-3DBB-0A2B-1F4CFFEB8181}"/>
                </a:ext>
              </a:extLst>
            </p:cNvPr>
            <p:cNvSpPr/>
            <p:nvPr/>
          </p:nvSpPr>
          <p:spPr bwMode="auto">
            <a:xfrm>
              <a:off x="6285669" y="2793700"/>
              <a:ext cx="821137" cy="213836"/>
            </a:xfrm>
            <a:prstGeom prst="roundRect">
              <a:avLst>
                <a:gd name="adj" fmla="val 50000"/>
              </a:avLst>
            </a:prstGeom>
            <a:solidFill>
              <a:srgbClr val="F4F3F5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r>
                <a:rPr lang="en-CA" sz="600">
                  <a:gradFill>
                    <a:gsLst>
                      <a:gs pos="60140">
                        <a:srgbClr val="000000"/>
                      </a:gs>
                      <a:gs pos="44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rPr>
                <a:t>Blobfuse mount</a:t>
              </a: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564A1EF4-1ABB-F41B-BF48-714B9484689D}"/>
                </a:ext>
              </a:extLst>
            </p:cNvPr>
            <p:cNvSpPr txBox="1"/>
            <p:nvPr/>
          </p:nvSpPr>
          <p:spPr>
            <a:xfrm>
              <a:off x="5959954" y="5299266"/>
              <a:ext cx="1519757" cy="16927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1371600">
                <a:tabLst>
                  <a:tab pos="1371600" algn="l"/>
                </a:tabLst>
                <a:defRPr sz="2400">
                  <a:ln w="3175">
                    <a:noFill/>
                  </a:ln>
                  <a:gradFill>
                    <a:gsLst>
                      <a:gs pos="0">
                        <a:srgbClr val="D59ED7"/>
                      </a:gs>
                      <a:gs pos="80000">
                        <a:srgbClr val="8DC8E8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anose="020B0502040204020203" pitchFamily="34" charset="0"/>
                </a:defRPr>
              </a:lvl1pPr>
            </a:lstStyle>
            <a:p>
              <a:pPr algn="ctr">
                <a:defRPr/>
              </a:pPr>
              <a:r>
                <a:rPr lang="en-US" sz="1100">
                  <a:gradFill>
                    <a:gsLst>
                      <a:gs pos="0">
                        <a:srgbClr val="C03BC4"/>
                      </a:gs>
                      <a:gs pos="80000">
                        <a:srgbClr val="0078D4"/>
                      </a:gs>
                    </a:gsLst>
                    <a:path path="circle">
                      <a:fillToRect l="100000" t="100000"/>
                    </a:path>
                  </a:gradFill>
                </a:rPr>
                <a:t>Persistent Volume</a:t>
              </a:r>
            </a:p>
          </p:txBody>
        </p:sp>
        <p:sp>
          <p:nvSpPr>
            <p:cNvPr id="1058" name="Rectangle: Rounded Corners 36">
              <a:extLst>
                <a:ext uri="{FF2B5EF4-FFF2-40B4-BE49-F238E27FC236}">
                  <a16:creationId xmlns:a16="http://schemas.microsoft.com/office/drawing/2014/main" id="{954A208A-064B-5ECA-8B1C-8B145CEE5B20}"/>
                </a:ext>
              </a:extLst>
            </p:cNvPr>
            <p:cNvSpPr/>
            <p:nvPr/>
          </p:nvSpPr>
          <p:spPr>
            <a:xfrm>
              <a:off x="6263060" y="5577881"/>
              <a:ext cx="821137" cy="213836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sz="600">
                  <a:gradFill>
                    <a:gsLst>
                      <a:gs pos="70629">
                        <a:srgbClr val="FFFFFF"/>
                      </a:gs>
                      <a:gs pos="48951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rPr>
                <a:t>Blobfuse mount</a:t>
              </a: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570D0B3-8EBB-F898-531A-1B5426E05CF2}"/>
                </a:ext>
              </a:extLst>
            </p:cNvPr>
            <p:cNvSpPr txBox="1"/>
            <p:nvPr/>
          </p:nvSpPr>
          <p:spPr>
            <a:xfrm>
              <a:off x="5870695" y="3944451"/>
              <a:ext cx="16779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17145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>
                  <a:gradFill>
                    <a:gsLst>
                      <a:gs pos="80460">
                        <a:schemeClr val="tx1"/>
                      </a:gs>
                      <a:gs pos="59551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Small Semibol" pitchFamily="2" charset="0"/>
                </a:rPr>
                <a:t>Azure Kubernetes Services</a:t>
              </a: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8A85D6A0-AB74-F76B-6175-EFE741F3055F}"/>
                </a:ext>
              </a:extLst>
            </p:cNvPr>
            <p:cNvGrpSpPr/>
            <p:nvPr/>
          </p:nvGrpSpPr>
          <p:grpSpPr>
            <a:xfrm>
              <a:off x="8464934" y="3440578"/>
              <a:ext cx="2109011" cy="1266137"/>
              <a:chOff x="9646690" y="4704051"/>
              <a:chExt cx="2109011" cy="1266137"/>
            </a:xfrm>
          </p:grpSpPr>
          <p:sp>
            <p:nvSpPr>
              <p:cNvPr id="1037" name="Rectangle: Rounded Corners 1036">
                <a:extLst>
                  <a:ext uri="{FF2B5EF4-FFF2-40B4-BE49-F238E27FC236}">
                    <a16:creationId xmlns:a16="http://schemas.microsoft.com/office/drawing/2014/main" id="{9D675D5A-EE85-D0C7-339E-828D6635C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9646690" y="4823280"/>
                <a:ext cx="2109011" cy="1146908"/>
              </a:xfrm>
              <a:prstGeom prst="roundRect">
                <a:avLst>
                  <a:gd name="adj" fmla="val 9027"/>
                </a:avLst>
              </a:prstGeom>
              <a:noFill/>
              <a:ln w="12700" cap="rnd">
                <a:solidFill>
                  <a:srgbClr val="D9D9D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1670">
                  <a:spcBef>
                    <a:spcPts val="174"/>
                  </a:spcBef>
                </a:pPr>
                <a:endParaRPr lang="en-US" sz="2400" err="1">
                  <a:gradFill>
                    <a:gsLst>
                      <a:gs pos="41958">
                        <a:srgbClr val="FFFFFF"/>
                      </a:gs>
                      <a:gs pos="63000">
                        <a:srgbClr val="FFFFFF"/>
                      </a:gs>
                    </a:gsLst>
                    <a:lin ang="0" scaled="0"/>
                  </a:gradFill>
                  <a:latin typeface="Segoe UI Variable Small" pitchFamily="2" charset="0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99718EA8-DD66-E22C-A5B4-408C6122CAE5}"/>
                  </a:ext>
                </a:extLst>
              </p:cNvPr>
              <p:cNvSpPr txBox="1"/>
              <p:nvPr/>
            </p:nvSpPr>
            <p:spPr>
              <a:xfrm>
                <a:off x="9944204" y="4704051"/>
                <a:ext cx="1497606" cy="29429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 cap="flat">
                <a:gradFill flip="none" rotWithShape="1">
                  <a:gsLst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miter/>
              </a:ln>
              <a:effectLst>
                <a:outerShdw blurRad="63500" dist="635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algn="ctr" defTabSz="914400" fontAlgn="base">
                  <a:spcBef>
                    <a:spcPct val="0"/>
                  </a:spcBef>
                  <a:spcAft>
                    <a:spcPct val="0"/>
                  </a:spcAft>
                  <a:defRPr sz="1200" b="1">
                    <a:ln w="3175">
                      <a:noFill/>
                    </a:ln>
                    <a:gradFill>
                      <a:gsLst>
                        <a:gs pos="74126">
                          <a:schemeClr val="tx1"/>
                        </a:gs>
                        <a:gs pos="53147">
                          <a:schemeClr val="tx1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Small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1000"/>
                  <a:t>Azure Blob Storage</a:t>
                </a:r>
              </a:p>
            </p:txBody>
          </p:sp>
          <p:sp>
            <p:nvSpPr>
              <p:cNvPr id="1042" name="Rectangle: Rounded Corners 1041">
                <a:extLst>
                  <a:ext uri="{FF2B5EF4-FFF2-40B4-BE49-F238E27FC236}">
                    <a16:creationId xmlns:a16="http://schemas.microsoft.com/office/drawing/2014/main" id="{282183FE-2FF7-68E7-01FB-CC02C55A5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57003" y="5161388"/>
                <a:ext cx="917051" cy="664036"/>
              </a:xfrm>
              <a:prstGeom prst="roundRect">
                <a:avLst>
                  <a:gd name="adj" fmla="val 9027"/>
                </a:avLst>
              </a:prstGeom>
              <a:solidFill>
                <a:srgbClr val="2A446F"/>
              </a:solidFill>
              <a:effectLst/>
            </p:spPr>
            <p:txBody>
              <a:bodyPr wrap="square" lIns="137160" tIns="91440" rIns="137160" bIns="91440" rtlCol="0" anchor="t" anchorCtr="0">
                <a:noAutofit/>
              </a:bodyPr>
              <a:lstStyle/>
              <a:p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7211D7F8-16CE-3B38-F942-905D3E9ED273}"/>
                  </a:ext>
                </a:extLst>
              </p:cNvPr>
              <p:cNvSpPr txBox="1"/>
              <p:nvPr/>
            </p:nvSpPr>
            <p:spPr>
              <a:xfrm>
                <a:off x="10798687" y="5302625"/>
                <a:ext cx="833684" cy="36933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en-US"/>
                </a:defPPr>
                <a:lvl1pPr algn="ctr" defTabSz="1371600">
                  <a:tabLst>
                    <a:tab pos="1371600" algn="l"/>
                  </a:tabLst>
                  <a:defRPr sz="1200">
                    <a:ln w="3175">
                      <a:noFill/>
                    </a:ln>
                    <a:gradFill>
                      <a:gsLst>
                        <a:gs pos="0">
                          <a:srgbClr val="FFA38B"/>
                        </a:gs>
                        <a:gs pos="32000">
                          <a:srgbClr val="D59ED7"/>
                        </a:gs>
                        <a:gs pos="68000">
                          <a:srgbClr val="8DC8E8"/>
                        </a:gs>
                        <a:gs pos="100000">
                          <a:srgbClr val="49C5B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" pitchFamily="2" charset="0"/>
                    <a:cs typeface="Segoe UI" panose="020B050204020402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Blob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Container</a:t>
                </a:r>
              </a:p>
            </p:txBody>
          </p:sp>
          <p:sp>
            <p:nvSpPr>
              <p:cNvPr id="1055" name="Rectangle: Rounded Corners 1054">
                <a:extLst>
                  <a:ext uri="{FF2B5EF4-FFF2-40B4-BE49-F238E27FC236}">
                    <a16:creationId xmlns:a16="http://schemas.microsoft.com/office/drawing/2014/main" id="{D63147C7-A5CB-96BA-924F-38820CAF01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9751819" y="5161388"/>
                <a:ext cx="917051" cy="664036"/>
              </a:xfrm>
              <a:prstGeom prst="roundRect">
                <a:avLst>
                  <a:gd name="adj" fmla="val 9027"/>
                </a:avLst>
              </a:prstGeom>
              <a:solidFill>
                <a:srgbClr val="2A446F"/>
              </a:solidFill>
              <a:effectLst/>
            </p:spPr>
            <p:txBody>
              <a:bodyPr wrap="square" lIns="137160" tIns="91440" rIns="137160" bIns="91440" rtlCol="0" anchor="t" anchorCtr="0"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0DA687EB-9DCE-D5F7-CD68-C3D1F46DEE06}"/>
                  </a:ext>
                </a:extLst>
              </p:cNvPr>
              <p:cNvSpPr txBox="1"/>
              <p:nvPr/>
            </p:nvSpPr>
            <p:spPr>
              <a:xfrm>
                <a:off x="9799887" y="5301167"/>
                <a:ext cx="833684" cy="36933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en-US"/>
                </a:defPPr>
                <a:lvl1pPr defTabSz="1371600">
                  <a:tabLst>
                    <a:tab pos="1371600" algn="l"/>
                  </a:tabLst>
                  <a:defRPr sz="2400">
                    <a:ln w="3175">
                      <a:noFill/>
                    </a:ln>
                    <a:gradFill>
                      <a:gsLst>
                        <a:gs pos="0">
                          <a:srgbClr val="FFA38B"/>
                        </a:gs>
                        <a:gs pos="32000">
                          <a:srgbClr val="D59ED7"/>
                        </a:gs>
                        <a:gs pos="68000">
                          <a:srgbClr val="8DC8E8"/>
                        </a:gs>
                        <a:gs pos="100000">
                          <a:srgbClr val="49C5B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" pitchFamily="2" charset="0"/>
                    <a:cs typeface="Segoe UI" panose="020B0502040204020203" pitchFamily="34" charset="0"/>
                  </a:defRPr>
                </a:lvl1pPr>
              </a:lstStyle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Blob </a:t>
                </a:r>
              </a:p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Container</a:t>
                </a:r>
              </a:p>
            </p:txBody>
          </p:sp>
        </p:grp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D9363C83-F09D-D82E-BB79-0712FD42E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934920" y="4322071"/>
              <a:ext cx="1628611" cy="825448"/>
            </a:xfrm>
            <a:prstGeom prst="roundRect">
              <a:avLst>
                <a:gd name="adj" fmla="val 2578"/>
              </a:avLst>
            </a:prstGeom>
            <a:noFill/>
            <a:ln w="19050" cap="flat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0CDBA13-4105-4D5E-22F4-3D3D68F9E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64183" y="3924159"/>
              <a:ext cx="1921993" cy="1266042"/>
            </a:xfrm>
            <a:prstGeom prst="roundRect">
              <a:avLst>
                <a:gd name="adj" fmla="val 2578"/>
              </a:avLst>
            </a:prstGeom>
            <a:noFill/>
            <a:ln w="19050" cap="flat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42952D4-70FA-5519-D818-B2C5556F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3168" y="5024249"/>
              <a:ext cx="228600" cy="274814"/>
            </a:xfrm>
            <a:prstGeom prst="rect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825765D1-86A9-9191-1551-D0AA7DF9F2DE}"/>
                </a:ext>
              </a:extLst>
            </p:cNvPr>
            <p:cNvSpPr txBox="1"/>
            <p:nvPr/>
          </p:nvSpPr>
          <p:spPr>
            <a:xfrm>
              <a:off x="5991750" y="4823586"/>
              <a:ext cx="1539937" cy="216027"/>
            </a:xfrm>
            <a:prstGeom prst="roundRect">
              <a:avLst>
                <a:gd name="adj" fmla="val 39910"/>
              </a:avLst>
            </a:prstGeom>
            <a:solidFill>
              <a:srgbClr val="F4F3F5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932449">
                <a:spcBef>
                  <a:spcPts val="600"/>
                </a:spcBef>
                <a:defRPr sz="600">
                  <a:gradFill>
                    <a:gsLst>
                      <a:gs pos="60140">
                        <a:srgbClr val="000000"/>
                      </a:gs>
                      <a:gs pos="44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/>
                <a:t>Persistent Volume claim</a:t>
              </a:r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AE93E75B-2959-8347-05D4-AD927668D419}"/>
                </a:ext>
              </a:extLst>
            </p:cNvPr>
            <p:cNvSpPr txBox="1"/>
            <p:nvPr/>
          </p:nvSpPr>
          <p:spPr>
            <a:xfrm>
              <a:off x="6390137" y="4414371"/>
              <a:ext cx="732676" cy="316040"/>
            </a:xfrm>
            <a:prstGeom prst="roundRect">
              <a:avLst>
                <a:gd name="adj" fmla="val 3991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8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050"/>
                <a:t>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273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4DD-6797-B815-0D61-E251005A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7823"/>
            <a:ext cx="6217920" cy="553998"/>
          </a:xfrm>
        </p:spPr>
        <p:txBody>
          <a:bodyPr/>
          <a:lstStyle/>
          <a:p>
            <a:r>
              <a:rPr lang="en-US" dirty="0"/>
              <a:t>Demo: Blobfuse2 for AI training and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311A0-2ECC-0C29-1583-4B5002C953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217920" cy="246221"/>
          </a:xfrm>
        </p:spPr>
        <p:txBody>
          <a:bodyPr/>
          <a:lstStyle/>
          <a:p>
            <a:r>
              <a:rPr lang="en-US"/>
              <a:t>Vishnu Charan TJ</a:t>
            </a:r>
          </a:p>
        </p:txBody>
      </p:sp>
    </p:spTree>
    <p:extLst>
      <p:ext uri="{BB962C8B-B14F-4D97-AF65-F5344CB8AC3E}">
        <p14:creationId xmlns:p14="http://schemas.microsoft.com/office/powerpoint/2010/main" val="9019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C3CBA0-4C32-ED40-35C7-9A91B2B5B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46800" y="1388532"/>
            <a:ext cx="0" cy="5029200"/>
          </a:xfrm>
          <a:prstGeom prst="line">
            <a:avLst/>
          </a:prstGeom>
          <a:ln w="12700" cap="rnd">
            <a:solidFill>
              <a:srgbClr val="657076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ctangle: Rounded Corners 1060">
            <a:extLst>
              <a:ext uri="{FF2B5EF4-FFF2-40B4-BE49-F238E27FC236}">
                <a16:creationId xmlns:a16="http://schemas.microsoft.com/office/drawing/2014/main" id="{43C63939-78C4-19E0-CD47-ADBC8A413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5760" y="1694160"/>
            <a:ext cx="5232566" cy="1752341"/>
          </a:xfrm>
          <a:prstGeom prst="roundRect">
            <a:avLst>
              <a:gd name="adj" fmla="val 902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1078" name="Rounded Rectangle 18">
            <a:extLst>
              <a:ext uri="{FF2B5EF4-FFF2-40B4-BE49-F238E27FC236}">
                <a16:creationId xmlns:a16="http://schemas.microsoft.com/office/drawing/2014/main" id="{EBD6A6E2-5886-93D2-DFE3-2D76B8FC2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10351" y="5909558"/>
            <a:ext cx="1344944" cy="263490"/>
          </a:xfrm>
          <a:prstGeom prst="roundRect">
            <a:avLst>
              <a:gd name="adj" fmla="val 50000"/>
            </a:avLst>
          </a:prstGeom>
          <a:solidFill>
            <a:srgbClr val="D9D9D6"/>
          </a:solidFill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spcBef>
                <a:spcPts val="600"/>
              </a:spcBef>
            </a:pPr>
            <a:r>
              <a:rPr lang="en-CA" sz="900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/</a:t>
            </a:r>
            <a:r>
              <a:rPr lang="en-CA" sz="900" err="1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mnt</a:t>
            </a:r>
            <a:r>
              <a:rPr lang="en-CA" sz="900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/</a:t>
            </a:r>
            <a:r>
              <a:rPr lang="en-CA" sz="900" err="1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blobfusemount</a:t>
            </a:r>
            <a:endParaRPr lang="en-CA" sz="900">
              <a:gradFill>
                <a:gsLst>
                  <a:gs pos="60140">
                    <a:srgbClr val="000000"/>
                  </a:gs>
                  <a:gs pos="44000">
                    <a:srgbClr val="000000"/>
                  </a:gs>
                </a:gsLst>
                <a:path path="circle">
                  <a:fillToRect l="100000" t="100000"/>
                </a:path>
              </a:gradFill>
              <a:latin typeface="Segoe UI Variable Display Semib" pitchFamily="2" charset="0"/>
            </a:endParaRPr>
          </a:p>
        </p:txBody>
      </p:sp>
      <p:cxnSp>
        <p:nvCxnSpPr>
          <p:cNvPr id="1080" name="Connector: Elbow 1079">
            <a:extLst>
              <a:ext uri="{FF2B5EF4-FFF2-40B4-BE49-F238E27FC236}">
                <a16:creationId xmlns:a16="http://schemas.microsoft.com/office/drawing/2014/main" id="{50AE79B9-7C45-5029-8C08-6FC12426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56" idx="1"/>
            <a:endCxn id="7" idx="3"/>
          </p:cNvCxnSpPr>
          <p:nvPr/>
        </p:nvCxnSpPr>
        <p:spPr>
          <a:xfrm rot="10800000" flipV="1">
            <a:off x="2098815" y="5493405"/>
            <a:ext cx="1736762" cy="221875"/>
          </a:xfrm>
          <a:prstGeom prst="bentConnector3">
            <a:avLst/>
          </a:prstGeom>
          <a:ln w="34925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nector: Elbow 1081">
            <a:extLst>
              <a:ext uri="{FF2B5EF4-FFF2-40B4-BE49-F238E27FC236}">
                <a16:creationId xmlns:a16="http://schemas.microsoft.com/office/drawing/2014/main" id="{919960BE-71B1-07D5-3C1E-9D6AD6C90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78" idx="1"/>
            <a:endCxn id="1070" idx="2"/>
          </p:cNvCxnSpPr>
          <p:nvPr/>
        </p:nvCxnSpPr>
        <p:spPr>
          <a:xfrm rot="10800000" flipH="1">
            <a:off x="1610351" y="4412237"/>
            <a:ext cx="608030" cy="1629066"/>
          </a:xfrm>
          <a:prstGeom prst="bentConnector4">
            <a:avLst>
              <a:gd name="adj1" fmla="val -29720"/>
              <a:gd name="adj2" fmla="val 91999"/>
            </a:avLst>
          </a:prstGeom>
          <a:ln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Connector: Elbow 1082">
            <a:extLst>
              <a:ext uri="{FF2B5EF4-FFF2-40B4-BE49-F238E27FC236}">
                <a16:creationId xmlns:a16="http://schemas.microsoft.com/office/drawing/2014/main" id="{7923A12E-C8B2-0F7B-8145-B5A52A8DB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78" idx="1"/>
            <a:endCxn id="1069" idx="2"/>
          </p:cNvCxnSpPr>
          <p:nvPr/>
        </p:nvCxnSpPr>
        <p:spPr>
          <a:xfrm rot="10800000" flipH="1">
            <a:off x="1610351" y="4412237"/>
            <a:ext cx="271576" cy="1629066"/>
          </a:xfrm>
          <a:prstGeom prst="bentConnector4">
            <a:avLst>
              <a:gd name="adj1" fmla="val -88985"/>
              <a:gd name="adj2" fmla="val 93870"/>
            </a:avLst>
          </a:prstGeom>
          <a:ln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Connector: Elbow 1083">
            <a:extLst>
              <a:ext uri="{FF2B5EF4-FFF2-40B4-BE49-F238E27FC236}">
                <a16:creationId xmlns:a16="http://schemas.microsoft.com/office/drawing/2014/main" id="{21D8F1C8-2EA1-7EB5-AF93-6F1331BC2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78" idx="1"/>
            <a:endCxn id="1071" idx="2"/>
          </p:cNvCxnSpPr>
          <p:nvPr/>
        </p:nvCxnSpPr>
        <p:spPr>
          <a:xfrm rot="10800000" flipH="1">
            <a:off x="1610351" y="4410991"/>
            <a:ext cx="944484" cy="1630313"/>
          </a:xfrm>
          <a:prstGeom prst="bentConnector4">
            <a:avLst>
              <a:gd name="adj1" fmla="val -12678"/>
              <a:gd name="adj2" fmla="val 90363"/>
            </a:avLst>
          </a:prstGeom>
          <a:ln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44205D-8C52-BA9E-15C5-635BC1D04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05606" y="1697566"/>
            <a:ext cx="5232566" cy="1748935"/>
          </a:xfrm>
          <a:prstGeom prst="roundRect">
            <a:avLst>
              <a:gd name="adj" fmla="val 902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2925FE-2CE9-E750-0B89-6F0E4FFAE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67617" y="4743912"/>
            <a:ext cx="1467394" cy="530690"/>
            <a:chOff x="7467617" y="4743912"/>
            <a:chExt cx="1467394" cy="530690"/>
          </a:xfrm>
        </p:grpSpPr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827F9C7-459E-EC70-288B-48F2DD056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7164" y="4788735"/>
              <a:ext cx="183015" cy="203531"/>
            </a:xfrm>
            <a:custGeom>
              <a:avLst/>
              <a:gdLst>
                <a:gd name="connsiteX0" fmla="*/ 528785 w 810036"/>
                <a:gd name="connsiteY0" fmla="*/ 0 h 900842"/>
                <a:gd name="connsiteX1" fmla="*/ 371284 w 810036"/>
                <a:gd name="connsiteY1" fmla="*/ 0 h 900842"/>
                <a:gd name="connsiteX2" fmla="*/ 270664 w 810036"/>
                <a:gd name="connsiteY2" fmla="*/ 90000 h 900842"/>
                <a:gd name="connsiteX3" fmla="*/ 191283 w 810036"/>
                <a:gd name="connsiteY3" fmla="*/ 90000 h 900842"/>
                <a:gd name="connsiteX4" fmla="*/ 90033 w 810036"/>
                <a:gd name="connsiteY4" fmla="*/ 191250 h 900842"/>
                <a:gd name="connsiteX5" fmla="*/ 90033 w 810036"/>
                <a:gd name="connsiteY5" fmla="*/ 364500 h 900842"/>
                <a:gd name="connsiteX6" fmla="*/ 423050 w 810036"/>
                <a:gd name="connsiteY6" fmla="*/ 472262 h 900842"/>
                <a:gd name="connsiteX7" fmla="*/ 416284 w 810036"/>
                <a:gd name="connsiteY7" fmla="*/ 709875 h 900842"/>
                <a:gd name="connsiteX8" fmla="*/ 516950 w 810036"/>
                <a:gd name="connsiteY8" fmla="*/ 810585 h 900842"/>
                <a:gd name="connsiteX9" fmla="*/ 532475 w 810036"/>
                <a:gd name="connsiteY9" fmla="*/ 900000 h 900842"/>
                <a:gd name="connsiteX10" fmla="*/ 708786 w 810036"/>
                <a:gd name="connsiteY10" fmla="*/ 900000 h 900842"/>
                <a:gd name="connsiteX11" fmla="*/ 810036 w 810036"/>
                <a:gd name="connsiteY11" fmla="*/ 798750 h 900842"/>
                <a:gd name="connsiteX12" fmla="*/ 810036 w 810036"/>
                <a:gd name="connsiteY12" fmla="*/ 191250 h 900842"/>
                <a:gd name="connsiteX13" fmla="*/ 708786 w 810036"/>
                <a:gd name="connsiteY13" fmla="*/ 90000 h 900842"/>
                <a:gd name="connsiteX14" fmla="*/ 629405 w 810036"/>
                <a:gd name="connsiteY14" fmla="*/ 90000 h 900842"/>
                <a:gd name="connsiteX15" fmla="*/ 528785 w 810036"/>
                <a:gd name="connsiteY15" fmla="*/ 0 h 900842"/>
                <a:gd name="connsiteX16" fmla="*/ 371284 w 810036"/>
                <a:gd name="connsiteY16" fmla="*/ 67500 h 900842"/>
                <a:gd name="connsiteX17" fmla="*/ 528785 w 810036"/>
                <a:gd name="connsiteY17" fmla="*/ 67500 h 900842"/>
                <a:gd name="connsiteX18" fmla="*/ 562535 w 810036"/>
                <a:gd name="connsiteY18" fmla="*/ 101250 h 900842"/>
                <a:gd name="connsiteX19" fmla="*/ 528785 w 810036"/>
                <a:gd name="connsiteY19" fmla="*/ 135000 h 900842"/>
                <a:gd name="connsiteX20" fmla="*/ 371284 w 810036"/>
                <a:gd name="connsiteY20" fmla="*/ 135000 h 900842"/>
                <a:gd name="connsiteX21" fmla="*/ 337534 w 810036"/>
                <a:gd name="connsiteY21" fmla="*/ 101250 h 900842"/>
                <a:gd name="connsiteX22" fmla="*/ 371284 w 810036"/>
                <a:gd name="connsiteY22" fmla="*/ 67500 h 900842"/>
                <a:gd name="connsiteX23" fmla="*/ 357784 w 810036"/>
                <a:gd name="connsiteY23" fmla="*/ 715050 h 900842"/>
                <a:gd name="connsiteX24" fmla="*/ 332488 w 810036"/>
                <a:gd name="connsiteY24" fmla="*/ 429791 h 900842"/>
                <a:gd name="connsiteX25" fmla="*/ 47228 w 810036"/>
                <a:gd name="connsiteY25" fmla="*/ 455087 h 900842"/>
                <a:gd name="connsiteX26" fmla="*/ 72524 w 810036"/>
                <a:gd name="connsiteY26" fmla="*/ 740346 h 900842"/>
                <a:gd name="connsiteX27" fmla="*/ 306259 w 810036"/>
                <a:gd name="connsiteY27" fmla="*/ 758970 h 900842"/>
                <a:gd name="connsiteX28" fmla="*/ 437434 w 810036"/>
                <a:gd name="connsiteY28" fmla="*/ 890100 h 900842"/>
                <a:gd name="connsiteX29" fmla="*/ 485135 w 810036"/>
                <a:gd name="connsiteY29" fmla="*/ 891784 h 900842"/>
                <a:gd name="connsiteX30" fmla="*/ 486818 w 810036"/>
                <a:gd name="connsiteY30" fmla="*/ 844084 h 900842"/>
                <a:gd name="connsiteX31" fmla="*/ 485135 w 810036"/>
                <a:gd name="connsiteY31" fmla="*/ 842400 h 900842"/>
                <a:gd name="connsiteX32" fmla="*/ 357784 w 810036"/>
                <a:gd name="connsiteY32" fmla="*/ 715050 h 900842"/>
                <a:gd name="connsiteX33" fmla="*/ 202533 w 810036"/>
                <a:gd name="connsiteY33" fmla="*/ 720000 h 900842"/>
                <a:gd name="connsiteX34" fmla="*/ 67533 w 810036"/>
                <a:gd name="connsiteY34" fmla="*/ 585000 h 900842"/>
                <a:gd name="connsiteX35" fmla="*/ 202533 w 810036"/>
                <a:gd name="connsiteY35" fmla="*/ 450000 h 900842"/>
                <a:gd name="connsiteX36" fmla="*/ 337534 w 810036"/>
                <a:gd name="connsiteY36" fmla="*/ 585000 h 900842"/>
                <a:gd name="connsiteX37" fmla="*/ 202533 w 810036"/>
                <a:gd name="connsiteY37" fmla="*/ 720000 h 90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10036" h="900842">
                  <a:moveTo>
                    <a:pt x="528785" y="0"/>
                  </a:moveTo>
                  <a:lnTo>
                    <a:pt x="371284" y="0"/>
                  </a:lnTo>
                  <a:cubicBezTo>
                    <a:pt x="319720" y="2"/>
                    <a:pt x="276393" y="38755"/>
                    <a:pt x="270664" y="90000"/>
                  </a:cubicBezTo>
                  <a:lnTo>
                    <a:pt x="191283" y="90000"/>
                  </a:lnTo>
                  <a:cubicBezTo>
                    <a:pt x="135364" y="90000"/>
                    <a:pt x="90033" y="135331"/>
                    <a:pt x="90033" y="191250"/>
                  </a:cubicBezTo>
                  <a:lnTo>
                    <a:pt x="90033" y="364500"/>
                  </a:lnTo>
                  <a:cubicBezTo>
                    <a:pt x="211751" y="302298"/>
                    <a:pt x="360848" y="350545"/>
                    <a:pt x="423050" y="472262"/>
                  </a:cubicBezTo>
                  <a:cubicBezTo>
                    <a:pt x="461468" y="547437"/>
                    <a:pt x="458917" y="637008"/>
                    <a:pt x="416284" y="709875"/>
                  </a:cubicBezTo>
                  <a:lnTo>
                    <a:pt x="516950" y="810585"/>
                  </a:lnTo>
                  <a:cubicBezTo>
                    <a:pt x="540505" y="834112"/>
                    <a:pt x="546721" y="869910"/>
                    <a:pt x="532475" y="900000"/>
                  </a:cubicBezTo>
                  <a:lnTo>
                    <a:pt x="708786" y="900000"/>
                  </a:lnTo>
                  <a:cubicBezTo>
                    <a:pt x="764705" y="900000"/>
                    <a:pt x="810036" y="854669"/>
                    <a:pt x="810036" y="798750"/>
                  </a:cubicBezTo>
                  <a:lnTo>
                    <a:pt x="810036" y="191250"/>
                  </a:lnTo>
                  <a:cubicBezTo>
                    <a:pt x="810036" y="135331"/>
                    <a:pt x="764705" y="90000"/>
                    <a:pt x="708786" y="90000"/>
                  </a:cubicBezTo>
                  <a:lnTo>
                    <a:pt x="629405" y="90000"/>
                  </a:lnTo>
                  <a:cubicBezTo>
                    <a:pt x="623676" y="38755"/>
                    <a:pt x="580349" y="2"/>
                    <a:pt x="528785" y="0"/>
                  </a:cubicBezTo>
                  <a:close/>
                  <a:moveTo>
                    <a:pt x="371284" y="67500"/>
                  </a:moveTo>
                  <a:lnTo>
                    <a:pt x="528785" y="67500"/>
                  </a:lnTo>
                  <a:cubicBezTo>
                    <a:pt x="547424" y="67500"/>
                    <a:pt x="562535" y="82610"/>
                    <a:pt x="562535" y="101250"/>
                  </a:cubicBezTo>
                  <a:cubicBezTo>
                    <a:pt x="562535" y="119890"/>
                    <a:pt x="547424" y="135000"/>
                    <a:pt x="528785" y="135000"/>
                  </a:cubicBezTo>
                  <a:lnTo>
                    <a:pt x="371284" y="135000"/>
                  </a:lnTo>
                  <a:cubicBezTo>
                    <a:pt x="352644" y="135000"/>
                    <a:pt x="337534" y="119890"/>
                    <a:pt x="337534" y="101250"/>
                  </a:cubicBezTo>
                  <a:cubicBezTo>
                    <a:pt x="337534" y="82610"/>
                    <a:pt x="352644" y="67500"/>
                    <a:pt x="371284" y="67500"/>
                  </a:cubicBezTo>
                  <a:close/>
                  <a:moveTo>
                    <a:pt x="357784" y="715050"/>
                  </a:moveTo>
                  <a:cubicBezTo>
                    <a:pt x="429571" y="629293"/>
                    <a:pt x="418245" y="501578"/>
                    <a:pt x="332488" y="429791"/>
                  </a:cubicBezTo>
                  <a:cubicBezTo>
                    <a:pt x="246730" y="358004"/>
                    <a:pt x="119015" y="369330"/>
                    <a:pt x="47228" y="455087"/>
                  </a:cubicBezTo>
                  <a:cubicBezTo>
                    <a:pt x="-24559" y="540845"/>
                    <a:pt x="-13234" y="668560"/>
                    <a:pt x="72524" y="740346"/>
                  </a:cubicBezTo>
                  <a:cubicBezTo>
                    <a:pt x="138552" y="795617"/>
                    <a:pt x="232312" y="803088"/>
                    <a:pt x="306259" y="758970"/>
                  </a:cubicBezTo>
                  <a:lnTo>
                    <a:pt x="437434" y="890100"/>
                  </a:lnTo>
                  <a:cubicBezTo>
                    <a:pt x="450141" y="903737"/>
                    <a:pt x="471498" y="904491"/>
                    <a:pt x="485135" y="891784"/>
                  </a:cubicBezTo>
                  <a:cubicBezTo>
                    <a:pt x="498772" y="879077"/>
                    <a:pt x="499525" y="857721"/>
                    <a:pt x="486818" y="844084"/>
                  </a:cubicBezTo>
                  <a:cubicBezTo>
                    <a:pt x="486277" y="843503"/>
                    <a:pt x="485715" y="842941"/>
                    <a:pt x="485135" y="842400"/>
                  </a:cubicBezTo>
                  <a:lnTo>
                    <a:pt x="357784" y="715050"/>
                  </a:lnTo>
                  <a:close/>
                  <a:moveTo>
                    <a:pt x="202533" y="720000"/>
                  </a:moveTo>
                  <a:cubicBezTo>
                    <a:pt x="127975" y="720000"/>
                    <a:pt x="67533" y="659558"/>
                    <a:pt x="67533" y="585000"/>
                  </a:cubicBezTo>
                  <a:cubicBezTo>
                    <a:pt x="67533" y="510442"/>
                    <a:pt x="127975" y="450000"/>
                    <a:pt x="202533" y="450000"/>
                  </a:cubicBezTo>
                  <a:cubicBezTo>
                    <a:pt x="277092" y="450000"/>
                    <a:pt x="337534" y="510442"/>
                    <a:pt x="337534" y="585000"/>
                  </a:cubicBezTo>
                  <a:cubicBezTo>
                    <a:pt x="337534" y="659558"/>
                    <a:pt x="277092" y="720000"/>
                    <a:pt x="202533" y="720000"/>
                  </a:cubicBezTo>
                  <a:close/>
                </a:path>
              </a:pathLst>
            </a:custGeom>
            <a:gradFill flip="none" rotWithShape="1">
              <a:gsLst>
                <a:gs pos="30000">
                  <a:srgbClr val="C03BC4"/>
                </a:gs>
                <a:gs pos="100000">
                  <a:srgbClr val="0078D4"/>
                </a:gs>
                <a:gs pos="0">
                  <a:srgbClr val="F4364F"/>
                </a:gs>
              </a:gsLst>
              <a:path path="circle">
                <a:fillToRect l="100000" t="100000"/>
              </a:path>
              <a:tileRect r="-100000" b="-100000"/>
            </a:gradFill>
            <a:ln w="52388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0BD0945-72EA-D371-90BD-801ECA4DF319}"/>
                </a:ext>
              </a:extLst>
            </p:cNvPr>
            <p:cNvGrpSpPr/>
            <p:nvPr/>
          </p:nvGrpSpPr>
          <p:grpSpPr>
            <a:xfrm>
              <a:off x="7467617" y="4743912"/>
              <a:ext cx="1467394" cy="530690"/>
              <a:chOff x="7467617" y="4743912"/>
              <a:chExt cx="1467394" cy="53069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EB9861A8-1367-D837-C9E7-36BA4217D259}"/>
                  </a:ext>
                </a:extLst>
              </p:cNvPr>
              <p:cNvSpPr/>
              <p:nvPr/>
            </p:nvSpPr>
            <p:spPr bwMode="auto">
              <a:xfrm>
                <a:off x="7467617" y="4743912"/>
                <a:ext cx="1467394" cy="530690"/>
              </a:xfrm>
              <a:prstGeom prst="roundRect">
                <a:avLst>
                  <a:gd name="adj" fmla="val 9827"/>
                </a:avLst>
              </a:prstGeom>
              <a:noFill/>
              <a:ln w="19050" cap="rnd">
                <a:solidFill>
                  <a:srgbClr val="D9D9D6"/>
                </a:solidFill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1670">
                  <a:spcBef>
                    <a:spcPts val="174"/>
                  </a:spcBef>
                </a:pPr>
                <a:endParaRPr lang="en-US" sz="2400" err="1">
                  <a:gradFill>
                    <a:gsLst>
                      <a:gs pos="41958">
                        <a:srgbClr val="FFFFFF"/>
                      </a:gs>
                      <a:gs pos="63000">
                        <a:srgbClr val="FFFFFF"/>
                      </a:gs>
                    </a:gsLst>
                    <a:lin ang="0" scaled="0"/>
                  </a:gradFill>
                  <a:latin typeface="Segoe UI Variable Small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8B954C-B542-8B68-4F7F-29387790284C}"/>
                  </a:ext>
                </a:extLst>
              </p:cNvPr>
              <p:cNvSpPr txBox="1"/>
              <p:nvPr/>
            </p:nvSpPr>
            <p:spPr>
              <a:xfrm>
                <a:off x="7663806" y="4769280"/>
                <a:ext cx="973535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900">
                    <a:ln w="3175">
                      <a:noFill/>
                    </a:ln>
                    <a:gradFill>
                      <a:gsLst>
                        <a:gs pos="51000">
                          <a:schemeClr val="tx1"/>
                        </a:gs>
                        <a:gs pos="42000">
                          <a:schemeClr val="tx1"/>
                        </a:gs>
                      </a:gsLst>
                      <a:lin ang="0" scaled="0"/>
                    </a:gradFill>
                    <a:latin typeface="Segoe UI Variable Text Semibold" pitchFamily="2" charset="0"/>
                    <a:cs typeface="Segoe UI" pitchFamily="34" charset="0"/>
                  </a:rPr>
                  <a:t>Buffer Cache</a:t>
                </a:r>
                <a:endParaRPr lang="en-US" sz="900"/>
              </a:p>
            </p:txBody>
          </p:sp>
        </p:grpSp>
      </p:grp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FBA0D061-37AD-6C89-B0AF-3C68A1BE9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26593" y="5909557"/>
            <a:ext cx="1344944" cy="461965"/>
          </a:xfrm>
          <a:prstGeom prst="roundRect">
            <a:avLst>
              <a:gd name="adj" fmla="val 50000"/>
            </a:avLst>
          </a:prstGeom>
          <a:solidFill>
            <a:srgbClr val="D9D9D6"/>
          </a:solidFill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spcBef>
                <a:spcPts val="600"/>
              </a:spcBef>
            </a:pPr>
            <a:r>
              <a:rPr lang="en-CA" sz="900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/</a:t>
            </a:r>
            <a:r>
              <a:rPr lang="en-CA" sz="900" err="1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mnt</a:t>
            </a:r>
            <a:r>
              <a:rPr lang="en-CA" sz="900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/</a:t>
            </a:r>
            <a:r>
              <a:rPr lang="en-CA" sz="900" err="1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blobfusemount</a:t>
            </a:r>
            <a:endParaRPr lang="en-CA" sz="900">
              <a:gradFill>
                <a:gsLst>
                  <a:gs pos="60140">
                    <a:srgbClr val="000000"/>
                  </a:gs>
                  <a:gs pos="44000">
                    <a:srgbClr val="000000"/>
                  </a:gs>
                </a:gsLst>
                <a:path path="circle">
                  <a:fillToRect l="100000" t="100000"/>
                </a:path>
              </a:gradFill>
              <a:latin typeface="Segoe UI Variable Display Semib" pitchFamily="2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5B664AE-7661-1E07-91BC-0982ADEAB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rot="5400000" flipH="1" flipV="1">
            <a:off x="8036967" y="4576585"/>
            <a:ext cx="331675" cy="2980"/>
          </a:xfrm>
          <a:prstGeom prst="bentConnector3">
            <a:avLst>
              <a:gd name="adj1" fmla="val 50000"/>
            </a:avLst>
          </a:prstGeom>
          <a:ln w="12700" cap="rnd">
            <a:solidFill>
              <a:srgbClr val="C03BC4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9DF70EE-3B16-A757-20D6-9D3C44C78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6" idx="0"/>
            <a:endCxn id="19" idx="2"/>
          </p:cNvCxnSpPr>
          <p:nvPr/>
        </p:nvCxnSpPr>
        <p:spPr>
          <a:xfrm rot="16200000" flipV="1">
            <a:off x="7868740" y="4411338"/>
            <a:ext cx="331675" cy="333474"/>
          </a:xfrm>
          <a:prstGeom prst="bentConnector3">
            <a:avLst>
              <a:gd name="adj1" fmla="val 50000"/>
            </a:avLst>
          </a:prstGeom>
          <a:ln w="12700" cap="rnd">
            <a:solidFill>
              <a:srgbClr val="C03BC4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035DBA5-69C1-087D-63A7-7CF458F83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rot="5400000" flipH="1" flipV="1">
            <a:off x="8204570" y="4407734"/>
            <a:ext cx="332922" cy="339434"/>
          </a:xfrm>
          <a:prstGeom prst="bentConnector3">
            <a:avLst>
              <a:gd name="adj1" fmla="val 50000"/>
            </a:avLst>
          </a:prstGeom>
          <a:ln w="12700" cap="rnd">
            <a:solidFill>
              <a:srgbClr val="C03BC4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563774-8754-FF7D-30A8-82B58A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891" y="5278010"/>
            <a:ext cx="0" cy="640080"/>
          </a:xfrm>
          <a:prstGeom prst="line">
            <a:avLst/>
          </a:prstGeom>
          <a:ln w="12700" cap="rnd">
            <a:solidFill>
              <a:srgbClr val="C03BC4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663FFA-BE77-BDDF-1ED2-959EB6C7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34855" y="4876900"/>
            <a:ext cx="816965" cy="825311"/>
            <a:chOff x="9018271" y="4876900"/>
            <a:chExt cx="733549" cy="825311"/>
          </a:xfrm>
        </p:grpSpPr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5557D4F3-7DC3-FCDE-F8CD-1EDE1485C21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18272" y="5000113"/>
              <a:ext cx="724877" cy="527597"/>
            </a:xfrm>
            <a:prstGeom prst="bentConnector3">
              <a:avLst>
                <a:gd name="adj1" fmla="val 38437"/>
              </a:avLst>
            </a:prstGeom>
            <a:ln w="12700" cap="rnd">
              <a:solidFill>
                <a:srgbClr val="C03BC4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1BEADA35-8505-376E-9EF1-C1AD42457E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18274" y="4953001"/>
              <a:ext cx="721327" cy="521223"/>
            </a:xfrm>
            <a:prstGeom prst="bentConnector3">
              <a:avLst>
                <a:gd name="adj1" fmla="val 30985"/>
              </a:avLst>
            </a:prstGeom>
            <a:ln w="12700" cap="rnd">
              <a:solidFill>
                <a:srgbClr val="C03BC4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AD22FE5F-9DE1-D180-1111-61697DF05C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18271" y="5151389"/>
              <a:ext cx="733548" cy="550822"/>
            </a:xfrm>
            <a:prstGeom prst="bentConnector3">
              <a:avLst>
                <a:gd name="adj1" fmla="val 62985"/>
              </a:avLst>
            </a:prstGeom>
            <a:ln w="12700" cap="rnd">
              <a:solidFill>
                <a:srgbClr val="C03BC4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0B84495A-9915-0333-63AA-1F6C751EB0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18272" y="5067302"/>
              <a:ext cx="721329" cy="524766"/>
            </a:xfrm>
            <a:prstGeom prst="bentConnector3">
              <a:avLst>
                <a:gd name="adj1" fmla="val 45246"/>
              </a:avLst>
            </a:prstGeom>
            <a:ln w="12700" cap="rnd">
              <a:solidFill>
                <a:srgbClr val="C03BC4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18E36A4D-C631-0D1F-B173-3D1A81FD62C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18275" y="5109214"/>
              <a:ext cx="733545" cy="521966"/>
            </a:xfrm>
            <a:prstGeom prst="bentConnector3">
              <a:avLst>
                <a:gd name="adj1" fmla="val 54155"/>
              </a:avLst>
            </a:prstGeom>
            <a:ln w="12700" cap="rnd">
              <a:solidFill>
                <a:srgbClr val="C03BC4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ctor: Elbow 1023">
              <a:extLst>
                <a:ext uri="{FF2B5EF4-FFF2-40B4-BE49-F238E27FC236}">
                  <a16:creationId xmlns:a16="http://schemas.microsoft.com/office/drawing/2014/main" id="{B6E47666-714A-12C6-D7D7-2031E86624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18271" y="4876900"/>
              <a:ext cx="721330" cy="541017"/>
            </a:xfrm>
            <a:prstGeom prst="bentConnector3">
              <a:avLst>
                <a:gd name="adj1" fmla="val 23590"/>
              </a:avLst>
            </a:prstGeom>
            <a:ln w="12700" cap="rnd">
              <a:solidFill>
                <a:srgbClr val="C03BC4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1A6C09EE-63A1-672C-8368-CB6F0C9A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871" y="5583536"/>
            <a:ext cx="1344944" cy="263490"/>
          </a:xfrm>
          <a:prstGeom prst="roundRect">
            <a:avLst>
              <a:gd name="adj" fmla="val 50000"/>
            </a:avLst>
          </a:prstGeom>
          <a:solidFill>
            <a:srgbClr val="D9D9D6"/>
          </a:solidFill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>
              <a:spcBef>
                <a:spcPts val="600"/>
              </a:spcBef>
            </a:pPr>
            <a:r>
              <a:rPr lang="en-CA" sz="900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/</a:t>
            </a:r>
            <a:r>
              <a:rPr lang="en-CA" sz="900" err="1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mnt</a:t>
            </a:r>
            <a:r>
              <a:rPr lang="en-CA" sz="900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/</a:t>
            </a:r>
            <a:r>
              <a:rPr lang="en-CA" sz="900" err="1">
                <a:gradFill>
                  <a:gsLst>
                    <a:gs pos="60140">
                      <a:srgbClr val="000000"/>
                    </a:gs>
                    <a:gs pos="4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cachespace</a:t>
            </a:r>
            <a:endParaRPr lang="en-CA" sz="900">
              <a:gradFill>
                <a:gsLst>
                  <a:gs pos="60140">
                    <a:srgbClr val="000000"/>
                  </a:gs>
                  <a:gs pos="44000">
                    <a:srgbClr val="000000"/>
                  </a:gs>
                </a:gsLst>
                <a:path path="circle">
                  <a:fillToRect l="100000" t="100000"/>
                </a:path>
              </a:gradFill>
              <a:latin typeface="Segoe UI Variable Display Semib" pitchFamily="2" charset="0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CAF78F0-D9AB-0F55-A4FA-3FFB2105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56" idx="1"/>
            <a:endCxn id="1078" idx="3"/>
          </p:cNvCxnSpPr>
          <p:nvPr/>
        </p:nvCxnSpPr>
        <p:spPr>
          <a:xfrm rot="10800000" flipV="1">
            <a:off x="2955295" y="5493405"/>
            <a:ext cx="880282" cy="547897"/>
          </a:xfrm>
          <a:prstGeom prst="bentConnector3">
            <a:avLst/>
          </a:prstGeom>
          <a:ln w="3175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Connector: Elbow 1091">
            <a:extLst>
              <a:ext uri="{FF2B5EF4-FFF2-40B4-BE49-F238E27FC236}">
                <a16:creationId xmlns:a16="http://schemas.microsoft.com/office/drawing/2014/main" id="{6A01F074-DF58-1DB4-1BD9-AA017F88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28" idx="3"/>
          </p:cNvCxnSpPr>
          <p:nvPr/>
        </p:nvCxnSpPr>
        <p:spPr>
          <a:xfrm flipV="1">
            <a:off x="8871537" y="5753100"/>
            <a:ext cx="880282" cy="387440"/>
          </a:xfrm>
          <a:prstGeom prst="bentConnector3">
            <a:avLst/>
          </a:prstGeom>
          <a:ln w="12700" cap="rnd">
            <a:solidFill>
              <a:srgbClr val="C03BC4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FA71AA-F765-D934-5B1A-C64A5E22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</a:pPr>
            <a:r>
              <a:rPr lang="en-US" sz="4000" b="1" spc="0" dirty="0">
                <a:ln>
                  <a:noFill/>
                </a:ln>
                <a:gradFill>
                  <a:gsLst>
                    <a:gs pos="2874">
                      <a:schemeClr val="tx1"/>
                    </a:gs>
                    <a:gs pos="17978">
                      <a:schemeClr val="tx1"/>
                    </a:gs>
                  </a:gsLst>
                  <a:lin ang="2700000" scaled="0"/>
                </a:gradFill>
                <a:latin typeface="Segoe UI Variable Display Semibold" pitchFamily="2" charset="0"/>
              </a:rPr>
              <a:t>Blobfuse2: Caching options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815911ED-2B4B-1267-8D09-CC0406B13B27}"/>
              </a:ext>
            </a:extLst>
          </p:cNvPr>
          <p:cNvSpPr txBox="1"/>
          <p:nvPr/>
        </p:nvSpPr>
        <p:spPr>
          <a:xfrm>
            <a:off x="1728927" y="1517188"/>
            <a:ext cx="2716810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File caching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FF381F75-A6C6-C9C0-4E89-6225C22C9DB0}"/>
              </a:ext>
            </a:extLst>
          </p:cNvPr>
          <p:cNvSpPr txBox="1"/>
          <p:nvPr/>
        </p:nvSpPr>
        <p:spPr>
          <a:xfrm>
            <a:off x="895614" y="2013177"/>
            <a:ext cx="4801585" cy="11345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/>
                </a:solidFill>
              </a:defRPr>
            </a:lvl1pPr>
            <a:lvl2pPr marL="171450" lvl="1" indent="-171450" defTabSz="932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90000"/>
              <a:buFont typeface="Arial" panose="020B0604020202020204" pitchFamily="34" charset="0"/>
              <a:buChar char="•"/>
              <a:defRPr sz="1050">
                <a:ln w="3175">
                  <a:noFill/>
                </a:ln>
                <a:gradFill>
                  <a:gsLst>
                    <a:gs pos="51000">
                      <a:schemeClr val="tx1"/>
                    </a:gs>
                    <a:gs pos="42000">
                      <a:schemeClr val="tx1"/>
                    </a:gs>
                  </a:gsLst>
                  <a:lin ang="0" scaled="0"/>
                </a:gradFill>
                <a:latin typeface="Segoe UI Variable Small" pitchFamily="2" charset="0"/>
                <a:cs typeface="Segoe UI" pitchFamily="34" charset="0"/>
              </a:defRPr>
            </a:lvl2pPr>
            <a:lvl3pPr marL="628634" lvl="2" indent="-171450" defTabSz="932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90000"/>
              <a:buFont typeface="Arial" panose="020B0604020202020204" pitchFamily="34" charset="0"/>
              <a:buChar char="•"/>
              <a:defRPr sz="1050">
                <a:ln w="3175">
                  <a:noFill/>
                </a:ln>
                <a:gradFill>
                  <a:gsLst>
                    <a:gs pos="51000">
                      <a:schemeClr val="tx1"/>
                    </a:gs>
                    <a:gs pos="42000">
                      <a:schemeClr val="tx1"/>
                    </a:gs>
                  </a:gsLst>
                  <a:lin ang="0" scaled="0"/>
                </a:gradFill>
                <a:latin typeface="Segoe UI Variable Small" pitchFamily="2" charset="0"/>
                <a:cs typeface="Segoe UI" pitchFamily="34" charset="0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r>
              <a:rPr lang="en-CA" b="1" dirty="0"/>
              <a:t>Downloads the files completely in chosen caching folder before serving to applications </a:t>
            </a:r>
          </a:p>
          <a:p>
            <a:pPr lvl="1"/>
            <a:r>
              <a:rPr lang="en-CA" dirty="0"/>
              <a:t>Can only read files that can fit into chosen cache space</a:t>
            </a:r>
          </a:p>
          <a:p>
            <a:pPr lvl="1"/>
            <a:r>
              <a:rPr lang="en-CA" dirty="0"/>
              <a:t>Configurable timeouts for predictable eviction policy</a:t>
            </a:r>
          </a:p>
          <a:p>
            <a:pPr lvl="1"/>
            <a:r>
              <a:rPr lang="en-CA" dirty="0"/>
              <a:t>Useful for repeated reads that do not require frequent updates from Storage account: AI Training datasets</a:t>
            </a:r>
          </a:p>
        </p:txBody>
      </p:sp>
      <p:grpSp>
        <p:nvGrpSpPr>
          <p:cNvPr id="43" name="Group 42" descr="computing environment diagram">
            <a:extLst>
              <a:ext uri="{FF2B5EF4-FFF2-40B4-BE49-F238E27FC236}">
                <a16:creationId xmlns:a16="http://schemas.microsoft.com/office/drawing/2014/main" id="{0D1F0821-C5F5-A70A-F7C8-3E99B78C357D}"/>
              </a:ext>
            </a:extLst>
          </p:cNvPr>
          <p:cNvGrpSpPr/>
          <p:nvPr/>
        </p:nvGrpSpPr>
        <p:grpSpPr>
          <a:xfrm>
            <a:off x="502265" y="3694918"/>
            <a:ext cx="2753128" cy="2939364"/>
            <a:chOff x="505668" y="3571705"/>
            <a:chExt cx="2753128" cy="2939364"/>
          </a:xfrm>
        </p:grpSpPr>
        <p:pic>
          <p:nvPicPr>
            <p:cNvPr id="1052" name="Graphic 1051">
              <a:extLst>
                <a:ext uri="{FF2B5EF4-FFF2-40B4-BE49-F238E27FC236}">
                  <a16:creationId xmlns:a16="http://schemas.microsoft.com/office/drawing/2014/main" id="{DF612043-650E-8870-B0D3-DAA4AEF8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3286" y="4480602"/>
              <a:ext cx="227754" cy="227754"/>
            </a:xfrm>
            <a:prstGeom prst="rect">
              <a:avLst/>
            </a:prstGeom>
            <a:effectLst/>
          </p:spPr>
        </p:pic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B73B26FF-F4DE-AC87-EB92-E7E255FB7B5F}"/>
                </a:ext>
              </a:extLst>
            </p:cNvPr>
            <p:cNvSpPr/>
            <p:nvPr/>
          </p:nvSpPr>
          <p:spPr bwMode="auto">
            <a:xfrm>
              <a:off x="505668" y="3734685"/>
              <a:ext cx="2753128" cy="2776384"/>
            </a:xfrm>
            <a:prstGeom prst="roundRect">
              <a:avLst>
                <a:gd name="adj" fmla="val 7295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sp>
          <p:nvSpPr>
            <p:cNvPr id="1063" name="Graphic 9">
              <a:extLst>
                <a:ext uri="{FF2B5EF4-FFF2-40B4-BE49-F238E27FC236}">
                  <a16:creationId xmlns:a16="http://schemas.microsoft.com/office/drawing/2014/main" id="{F6D33E3A-2260-B326-A3AB-56E35FD36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4325" y="4665522"/>
              <a:ext cx="183015" cy="203531"/>
            </a:xfrm>
            <a:custGeom>
              <a:avLst/>
              <a:gdLst>
                <a:gd name="connsiteX0" fmla="*/ 528785 w 810036"/>
                <a:gd name="connsiteY0" fmla="*/ 0 h 900842"/>
                <a:gd name="connsiteX1" fmla="*/ 371284 w 810036"/>
                <a:gd name="connsiteY1" fmla="*/ 0 h 900842"/>
                <a:gd name="connsiteX2" fmla="*/ 270664 w 810036"/>
                <a:gd name="connsiteY2" fmla="*/ 90000 h 900842"/>
                <a:gd name="connsiteX3" fmla="*/ 191283 w 810036"/>
                <a:gd name="connsiteY3" fmla="*/ 90000 h 900842"/>
                <a:gd name="connsiteX4" fmla="*/ 90033 w 810036"/>
                <a:gd name="connsiteY4" fmla="*/ 191250 h 900842"/>
                <a:gd name="connsiteX5" fmla="*/ 90033 w 810036"/>
                <a:gd name="connsiteY5" fmla="*/ 364500 h 900842"/>
                <a:gd name="connsiteX6" fmla="*/ 423050 w 810036"/>
                <a:gd name="connsiteY6" fmla="*/ 472262 h 900842"/>
                <a:gd name="connsiteX7" fmla="*/ 416284 w 810036"/>
                <a:gd name="connsiteY7" fmla="*/ 709875 h 900842"/>
                <a:gd name="connsiteX8" fmla="*/ 516950 w 810036"/>
                <a:gd name="connsiteY8" fmla="*/ 810585 h 900842"/>
                <a:gd name="connsiteX9" fmla="*/ 532475 w 810036"/>
                <a:gd name="connsiteY9" fmla="*/ 900000 h 900842"/>
                <a:gd name="connsiteX10" fmla="*/ 708786 w 810036"/>
                <a:gd name="connsiteY10" fmla="*/ 900000 h 900842"/>
                <a:gd name="connsiteX11" fmla="*/ 810036 w 810036"/>
                <a:gd name="connsiteY11" fmla="*/ 798750 h 900842"/>
                <a:gd name="connsiteX12" fmla="*/ 810036 w 810036"/>
                <a:gd name="connsiteY12" fmla="*/ 191250 h 900842"/>
                <a:gd name="connsiteX13" fmla="*/ 708786 w 810036"/>
                <a:gd name="connsiteY13" fmla="*/ 90000 h 900842"/>
                <a:gd name="connsiteX14" fmla="*/ 629405 w 810036"/>
                <a:gd name="connsiteY14" fmla="*/ 90000 h 900842"/>
                <a:gd name="connsiteX15" fmla="*/ 528785 w 810036"/>
                <a:gd name="connsiteY15" fmla="*/ 0 h 900842"/>
                <a:gd name="connsiteX16" fmla="*/ 371284 w 810036"/>
                <a:gd name="connsiteY16" fmla="*/ 67500 h 900842"/>
                <a:gd name="connsiteX17" fmla="*/ 528785 w 810036"/>
                <a:gd name="connsiteY17" fmla="*/ 67500 h 900842"/>
                <a:gd name="connsiteX18" fmla="*/ 562535 w 810036"/>
                <a:gd name="connsiteY18" fmla="*/ 101250 h 900842"/>
                <a:gd name="connsiteX19" fmla="*/ 528785 w 810036"/>
                <a:gd name="connsiteY19" fmla="*/ 135000 h 900842"/>
                <a:gd name="connsiteX20" fmla="*/ 371284 w 810036"/>
                <a:gd name="connsiteY20" fmla="*/ 135000 h 900842"/>
                <a:gd name="connsiteX21" fmla="*/ 337534 w 810036"/>
                <a:gd name="connsiteY21" fmla="*/ 101250 h 900842"/>
                <a:gd name="connsiteX22" fmla="*/ 371284 w 810036"/>
                <a:gd name="connsiteY22" fmla="*/ 67500 h 900842"/>
                <a:gd name="connsiteX23" fmla="*/ 357784 w 810036"/>
                <a:gd name="connsiteY23" fmla="*/ 715050 h 900842"/>
                <a:gd name="connsiteX24" fmla="*/ 332488 w 810036"/>
                <a:gd name="connsiteY24" fmla="*/ 429791 h 900842"/>
                <a:gd name="connsiteX25" fmla="*/ 47228 w 810036"/>
                <a:gd name="connsiteY25" fmla="*/ 455087 h 900842"/>
                <a:gd name="connsiteX26" fmla="*/ 72524 w 810036"/>
                <a:gd name="connsiteY26" fmla="*/ 740346 h 900842"/>
                <a:gd name="connsiteX27" fmla="*/ 306259 w 810036"/>
                <a:gd name="connsiteY27" fmla="*/ 758970 h 900842"/>
                <a:gd name="connsiteX28" fmla="*/ 437434 w 810036"/>
                <a:gd name="connsiteY28" fmla="*/ 890100 h 900842"/>
                <a:gd name="connsiteX29" fmla="*/ 485135 w 810036"/>
                <a:gd name="connsiteY29" fmla="*/ 891784 h 900842"/>
                <a:gd name="connsiteX30" fmla="*/ 486818 w 810036"/>
                <a:gd name="connsiteY30" fmla="*/ 844084 h 900842"/>
                <a:gd name="connsiteX31" fmla="*/ 485135 w 810036"/>
                <a:gd name="connsiteY31" fmla="*/ 842400 h 900842"/>
                <a:gd name="connsiteX32" fmla="*/ 357784 w 810036"/>
                <a:gd name="connsiteY32" fmla="*/ 715050 h 900842"/>
                <a:gd name="connsiteX33" fmla="*/ 202533 w 810036"/>
                <a:gd name="connsiteY33" fmla="*/ 720000 h 900842"/>
                <a:gd name="connsiteX34" fmla="*/ 67533 w 810036"/>
                <a:gd name="connsiteY34" fmla="*/ 585000 h 900842"/>
                <a:gd name="connsiteX35" fmla="*/ 202533 w 810036"/>
                <a:gd name="connsiteY35" fmla="*/ 450000 h 900842"/>
                <a:gd name="connsiteX36" fmla="*/ 337534 w 810036"/>
                <a:gd name="connsiteY36" fmla="*/ 585000 h 900842"/>
                <a:gd name="connsiteX37" fmla="*/ 202533 w 810036"/>
                <a:gd name="connsiteY37" fmla="*/ 720000 h 90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10036" h="900842">
                  <a:moveTo>
                    <a:pt x="528785" y="0"/>
                  </a:moveTo>
                  <a:lnTo>
                    <a:pt x="371284" y="0"/>
                  </a:lnTo>
                  <a:cubicBezTo>
                    <a:pt x="319720" y="2"/>
                    <a:pt x="276393" y="38755"/>
                    <a:pt x="270664" y="90000"/>
                  </a:cubicBezTo>
                  <a:lnTo>
                    <a:pt x="191283" y="90000"/>
                  </a:lnTo>
                  <a:cubicBezTo>
                    <a:pt x="135364" y="90000"/>
                    <a:pt x="90033" y="135331"/>
                    <a:pt x="90033" y="191250"/>
                  </a:cubicBezTo>
                  <a:lnTo>
                    <a:pt x="90033" y="364500"/>
                  </a:lnTo>
                  <a:cubicBezTo>
                    <a:pt x="211751" y="302298"/>
                    <a:pt x="360848" y="350545"/>
                    <a:pt x="423050" y="472262"/>
                  </a:cubicBezTo>
                  <a:cubicBezTo>
                    <a:pt x="461468" y="547437"/>
                    <a:pt x="458917" y="637008"/>
                    <a:pt x="416284" y="709875"/>
                  </a:cubicBezTo>
                  <a:lnTo>
                    <a:pt x="516950" y="810585"/>
                  </a:lnTo>
                  <a:cubicBezTo>
                    <a:pt x="540505" y="834112"/>
                    <a:pt x="546721" y="869910"/>
                    <a:pt x="532475" y="900000"/>
                  </a:cubicBezTo>
                  <a:lnTo>
                    <a:pt x="708786" y="900000"/>
                  </a:lnTo>
                  <a:cubicBezTo>
                    <a:pt x="764705" y="900000"/>
                    <a:pt x="810036" y="854669"/>
                    <a:pt x="810036" y="798750"/>
                  </a:cubicBezTo>
                  <a:lnTo>
                    <a:pt x="810036" y="191250"/>
                  </a:lnTo>
                  <a:cubicBezTo>
                    <a:pt x="810036" y="135331"/>
                    <a:pt x="764705" y="90000"/>
                    <a:pt x="708786" y="90000"/>
                  </a:cubicBezTo>
                  <a:lnTo>
                    <a:pt x="629405" y="90000"/>
                  </a:lnTo>
                  <a:cubicBezTo>
                    <a:pt x="623676" y="38755"/>
                    <a:pt x="580349" y="2"/>
                    <a:pt x="528785" y="0"/>
                  </a:cubicBezTo>
                  <a:close/>
                  <a:moveTo>
                    <a:pt x="371284" y="67500"/>
                  </a:moveTo>
                  <a:lnTo>
                    <a:pt x="528785" y="67500"/>
                  </a:lnTo>
                  <a:cubicBezTo>
                    <a:pt x="547424" y="67500"/>
                    <a:pt x="562535" y="82610"/>
                    <a:pt x="562535" y="101250"/>
                  </a:cubicBezTo>
                  <a:cubicBezTo>
                    <a:pt x="562535" y="119890"/>
                    <a:pt x="547424" y="135000"/>
                    <a:pt x="528785" y="135000"/>
                  </a:cubicBezTo>
                  <a:lnTo>
                    <a:pt x="371284" y="135000"/>
                  </a:lnTo>
                  <a:cubicBezTo>
                    <a:pt x="352644" y="135000"/>
                    <a:pt x="337534" y="119890"/>
                    <a:pt x="337534" y="101250"/>
                  </a:cubicBezTo>
                  <a:cubicBezTo>
                    <a:pt x="337534" y="82610"/>
                    <a:pt x="352644" y="67500"/>
                    <a:pt x="371284" y="67500"/>
                  </a:cubicBezTo>
                  <a:close/>
                  <a:moveTo>
                    <a:pt x="357784" y="715050"/>
                  </a:moveTo>
                  <a:cubicBezTo>
                    <a:pt x="429571" y="629293"/>
                    <a:pt x="418245" y="501578"/>
                    <a:pt x="332488" y="429791"/>
                  </a:cubicBezTo>
                  <a:cubicBezTo>
                    <a:pt x="246730" y="358004"/>
                    <a:pt x="119015" y="369330"/>
                    <a:pt x="47228" y="455087"/>
                  </a:cubicBezTo>
                  <a:cubicBezTo>
                    <a:pt x="-24559" y="540845"/>
                    <a:pt x="-13234" y="668560"/>
                    <a:pt x="72524" y="740346"/>
                  </a:cubicBezTo>
                  <a:cubicBezTo>
                    <a:pt x="138552" y="795617"/>
                    <a:pt x="232312" y="803088"/>
                    <a:pt x="306259" y="758970"/>
                  </a:cubicBezTo>
                  <a:lnTo>
                    <a:pt x="437434" y="890100"/>
                  </a:lnTo>
                  <a:cubicBezTo>
                    <a:pt x="450141" y="903737"/>
                    <a:pt x="471498" y="904491"/>
                    <a:pt x="485135" y="891784"/>
                  </a:cubicBezTo>
                  <a:cubicBezTo>
                    <a:pt x="498772" y="879077"/>
                    <a:pt x="499525" y="857721"/>
                    <a:pt x="486818" y="844084"/>
                  </a:cubicBezTo>
                  <a:cubicBezTo>
                    <a:pt x="486277" y="843503"/>
                    <a:pt x="485715" y="842941"/>
                    <a:pt x="485135" y="842400"/>
                  </a:cubicBezTo>
                  <a:lnTo>
                    <a:pt x="357784" y="715050"/>
                  </a:lnTo>
                  <a:close/>
                  <a:moveTo>
                    <a:pt x="202533" y="720000"/>
                  </a:moveTo>
                  <a:cubicBezTo>
                    <a:pt x="127975" y="720000"/>
                    <a:pt x="67533" y="659558"/>
                    <a:pt x="67533" y="585000"/>
                  </a:cubicBezTo>
                  <a:cubicBezTo>
                    <a:pt x="67533" y="510442"/>
                    <a:pt x="127975" y="450000"/>
                    <a:pt x="202533" y="450000"/>
                  </a:cubicBezTo>
                  <a:cubicBezTo>
                    <a:pt x="277092" y="450000"/>
                    <a:pt x="337534" y="510442"/>
                    <a:pt x="337534" y="585000"/>
                  </a:cubicBezTo>
                  <a:cubicBezTo>
                    <a:pt x="337534" y="659558"/>
                    <a:pt x="277092" y="720000"/>
                    <a:pt x="202533" y="720000"/>
                  </a:cubicBezTo>
                  <a:close/>
                </a:path>
              </a:pathLst>
            </a:custGeom>
            <a:gradFill flip="none" rotWithShape="1">
              <a:gsLst>
                <a:gs pos="30000">
                  <a:srgbClr val="C03BC4"/>
                </a:gs>
                <a:gs pos="100000">
                  <a:srgbClr val="0078D4"/>
                </a:gs>
                <a:gs pos="0">
                  <a:srgbClr val="F4364F"/>
                </a:gs>
              </a:gsLst>
              <a:path path="circle">
                <a:fillToRect l="100000" t="100000"/>
              </a:path>
              <a:tileRect r="-100000" b="-100000"/>
            </a:gradFill>
            <a:ln w="52388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</a:endParaRPr>
            </a:p>
          </p:txBody>
        </p:sp>
        <p:sp>
          <p:nvSpPr>
            <p:cNvPr id="1064" name="Rectangle: Rounded Corners 1063">
              <a:extLst>
                <a:ext uri="{FF2B5EF4-FFF2-40B4-BE49-F238E27FC236}">
                  <a16:creationId xmlns:a16="http://schemas.microsoft.com/office/drawing/2014/main" id="{3794E276-4132-1FD5-D740-CA83F987D854}"/>
                </a:ext>
              </a:extLst>
            </p:cNvPr>
            <p:cNvSpPr/>
            <p:nvPr/>
          </p:nvSpPr>
          <p:spPr bwMode="auto">
            <a:xfrm>
              <a:off x="624929" y="5417916"/>
              <a:ext cx="2539865" cy="963894"/>
            </a:xfrm>
            <a:prstGeom prst="roundRect">
              <a:avLst>
                <a:gd name="adj" fmla="val 7295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sp>
          <p:nvSpPr>
            <p:cNvPr id="1067" name="Rectangle: Rounded Corners 1066">
              <a:extLst>
                <a:ext uri="{FF2B5EF4-FFF2-40B4-BE49-F238E27FC236}">
                  <a16:creationId xmlns:a16="http://schemas.microsoft.com/office/drawing/2014/main" id="{145EA070-825E-4DF5-D40C-759327AF47AD}"/>
                </a:ext>
              </a:extLst>
            </p:cNvPr>
            <p:cNvSpPr/>
            <p:nvPr/>
          </p:nvSpPr>
          <p:spPr bwMode="auto">
            <a:xfrm>
              <a:off x="622671" y="4478492"/>
              <a:ext cx="2539865" cy="872517"/>
            </a:xfrm>
            <a:prstGeom prst="roundRect">
              <a:avLst>
                <a:gd name="adj" fmla="val 9827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pic>
          <p:nvPicPr>
            <p:cNvPr id="1068" name="Graphic 1067">
              <a:extLst>
                <a:ext uri="{FF2B5EF4-FFF2-40B4-BE49-F238E27FC236}">
                  <a16:creationId xmlns:a16="http://schemas.microsoft.com/office/drawing/2014/main" id="{4234F21D-8644-3237-43DA-BC1CBFBE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1487" y="6160172"/>
              <a:ext cx="211351" cy="211351"/>
            </a:xfrm>
            <a:prstGeom prst="rect">
              <a:avLst/>
            </a:prstGeom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</p:pic>
        <p:pic>
          <p:nvPicPr>
            <p:cNvPr id="1069" name="Graphic 1068">
              <a:extLst>
                <a:ext uri="{FF2B5EF4-FFF2-40B4-BE49-F238E27FC236}">
                  <a16:creationId xmlns:a16="http://schemas.microsoft.com/office/drawing/2014/main" id="{D6B1DBF9-90D0-5697-7895-A77F44E3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32885" y="3984134"/>
              <a:ext cx="304890" cy="304890"/>
            </a:xfrm>
            <a:prstGeom prst="rect">
              <a:avLst/>
            </a:prstGeom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</p:pic>
        <p:pic>
          <p:nvPicPr>
            <p:cNvPr id="1070" name="Graphic 1069">
              <a:extLst>
                <a:ext uri="{FF2B5EF4-FFF2-40B4-BE49-F238E27FC236}">
                  <a16:creationId xmlns:a16="http://schemas.microsoft.com/office/drawing/2014/main" id="{3E1BB84E-C6A8-2DC9-A107-EFE7B353E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69339" y="3984134"/>
              <a:ext cx="304890" cy="304890"/>
            </a:xfrm>
            <a:prstGeom prst="rect">
              <a:avLst/>
            </a:prstGeom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</p:pic>
        <p:pic>
          <p:nvPicPr>
            <p:cNvPr id="1071" name="Graphic 1070">
              <a:extLst>
                <a:ext uri="{FF2B5EF4-FFF2-40B4-BE49-F238E27FC236}">
                  <a16:creationId xmlns:a16="http://schemas.microsoft.com/office/drawing/2014/main" id="{E02CC067-23B9-AC82-528F-71CADFF4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05793" y="3982887"/>
              <a:ext cx="304890" cy="304890"/>
            </a:xfrm>
            <a:prstGeom prst="rect">
              <a:avLst/>
            </a:prstGeom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</p:pic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A75C8F84-CB38-1783-D83C-ECF49D112F68}"/>
                </a:ext>
              </a:extLst>
            </p:cNvPr>
            <p:cNvSpPr txBox="1"/>
            <p:nvPr/>
          </p:nvSpPr>
          <p:spPr>
            <a:xfrm>
              <a:off x="887138" y="4013469"/>
              <a:ext cx="91256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>
                  <a:ln w="3175">
                    <a:noFill/>
                  </a:ln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  <a:cs typeface="Segoe UI" pitchFamily="34" charset="0"/>
                </a:rPr>
                <a:t>Applications</a:t>
              </a:r>
              <a:endParaRPr lang="en-US" sz="1000"/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B116BD37-976E-7C89-A5C7-05BCBD5FE3C4}"/>
                </a:ext>
              </a:extLst>
            </p:cNvPr>
            <p:cNvSpPr txBox="1"/>
            <p:nvPr/>
          </p:nvSpPr>
          <p:spPr>
            <a:xfrm>
              <a:off x="839973" y="3571705"/>
              <a:ext cx="2182199" cy="2942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cap="flat">
              <a:gradFill flip="none" rotWithShape="1">
                <a:gsLst>
                  <a:gs pos="17000">
                    <a:srgbClr val="C03BC4"/>
                  </a:gs>
                  <a:gs pos="83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200" b="1">
                  <a:ln w="3175">
                    <a:noFill/>
                  </a:ln>
                  <a:gradFill>
                    <a:gsLst>
                      <a:gs pos="74126">
                        <a:schemeClr val="tx1"/>
                      </a:gs>
                      <a:gs pos="53147">
                        <a:schemeClr val="tx1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Small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000" dirty="0"/>
                <a:t>Computing Environment</a:t>
              </a: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A0FE2725-0D48-A491-972F-0FC50B25D5A0}"/>
                </a:ext>
              </a:extLst>
            </p:cNvPr>
            <p:cNvSpPr txBox="1"/>
            <p:nvPr/>
          </p:nvSpPr>
          <p:spPr>
            <a:xfrm>
              <a:off x="891040" y="4453846"/>
              <a:ext cx="5054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>
                  <a:ln w="3175">
                    <a:noFill/>
                  </a:ln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  <a:cs typeface="Segoe UI" pitchFamily="34" charset="0"/>
                </a:rPr>
                <a:t>RAM</a:t>
              </a:r>
              <a:endParaRPr lang="en-US" sz="900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67665DE0-6F25-5BE0-5FFA-F478CAAE5C43}"/>
                </a:ext>
              </a:extLst>
            </p:cNvPr>
            <p:cNvSpPr txBox="1"/>
            <p:nvPr/>
          </p:nvSpPr>
          <p:spPr>
            <a:xfrm>
              <a:off x="896966" y="6174412"/>
              <a:ext cx="123305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>
                  <a:ln w="3175">
                    <a:noFill/>
                  </a:ln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  <a:cs typeface="Segoe UI" pitchFamily="34" charset="0"/>
                </a:rPr>
                <a:t>SSD or NVMe</a:t>
              </a:r>
              <a:endParaRPr lang="en-US" sz="900"/>
            </a:p>
          </p:txBody>
        </p: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BC651058-160F-641E-17C8-AB2032E49CD6}"/>
                </a:ext>
              </a:extLst>
            </p:cNvPr>
            <p:cNvSpPr/>
            <p:nvPr/>
          </p:nvSpPr>
          <p:spPr bwMode="auto">
            <a:xfrm>
              <a:off x="1554778" y="4620699"/>
              <a:ext cx="1467394" cy="530690"/>
            </a:xfrm>
            <a:prstGeom prst="roundRect">
              <a:avLst>
                <a:gd name="adj" fmla="val 9827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97D9001C-D129-6882-BE0E-3AAF9E356B15}"/>
                </a:ext>
              </a:extLst>
            </p:cNvPr>
            <p:cNvSpPr txBox="1"/>
            <p:nvPr/>
          </p:nvSpPr>
          <p:spPr>
            <a:xfrm>
              <a:off x="1750967" y="4646067"/>
              <a:ext cx="97353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>
                  <a:ln w="3175">
                    <a:noFill/>
                  </a:ln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  <a:cs typeface="Segoe UI" pitchFamily="34" charset="0"/>
                </a:rPr>
                <a:t>Buffer Cache</a:t>
              </a:r>
              <a:endParaRPr lang="en-US" sz="900"/>
            </a:p>
          </p:txBody>
        </p:sp>
      </p:grpSp>
      <p:grpSp>
        <p:nvGrpSpPr>
          <p:cNvPr id="36" name="Group 35" descr="azure blob storage diagram">
            <a:extLst>
              <a:ext uri="{FF2B5EF4-FFF2-40B4-BE49-F238E27FC236}">
                <a16:creationId xmlns:a16="http://schemas.microsoft.com/office/drawing/2014/main" id="{BBA727E1-21D7-98C9-3C8E-04631F28F3AA}"/>
              </a:ext>
            </a:extLst>
          </p:cNvPr>
          <p:cNvGrpSpPr/>
          <p:nvPr/>
        </p:nvGrpSpPr>
        <p:grpSpPr>
          <a:xfrm>
            <a:off x="3730448" y="4704051"/>
            <a:ext cx="2109011" cy="1266137"/>
            <a:chOff x="3733851" y="4580838"/>
            <a:chExt cx="2109011" cy="1266137"/>
          </a:xfrm>
        </p:grpSpPr>
        <p:sp>
          <p:nvSpPr>
            <p:cNvPr id="1054" name="Rectangle: Rounded Corners 1053">
              <a:extLst>
                <a:ext uri="{FF2B5EF4-FFF2-40B4-BE49-F238E27FC236}">
                  <a16:creationId xmlns:a16="http://schemas.microsoft.com/office/drawing/2014/main" id="{0461BBB2-25A6-86D9-692E-EBBB1D60B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33851" y="4700067"/>
              <a:ext cx="2109011" cy="1146908"/>
            </a:xfrm>
            <a:prstGeom prst="roundRect">
              <a:avLst>
                <a:gd name="adj" fmla="val 9027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1AB04588-8866-04C5-3EB3-7F484547AAAE}"/>
                </a:ext>
              </a:extLst>
            </p:cNvPr>
            <p:cNvSpPr txBox="1"/>
            <p:nvPr/>
          </p:nvSpPr>
          <p:spPr>
            <a:xfrm>
              <a:off x="4031365" y="4580838"/>
              <a:ext cx="1497606" cy="2942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cap="flat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200" b="1">
                  <a:ln w="3175">
                    <a:noFill/>
                  </a:ln>
                  <a:gradFill>
                    <a:gsLst>
                      <a:gs pos="74126">
                        <a:schemeClr val="tx1"/>
                      </a:gs>
                      <a:gs pos="53147">
                        <a:schemeClr val="tx1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Small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000"/>
                <a:t>Azure Blob Storage</a:t>
              </a:r>
            </a:p>
          </p:txBody>
        </p:sp>
        <p:sp>
          <p:nvSpPr>
            <p:cNvPr id="1056" name="Rectangle: Rounded Corners 1055">
              <a:extLst>
                <a:ext uri="{FF2B5EF4-FFF2-40B4-BE49-F238E27FC236}">
                  <a16:creationId xmlns:a16="http://schemas.microsoft.com/office/drawing/2014/main" id="{3F34F631-171D-5789-B58F-962FACC50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38980" y="5038175"/>
              <a:ext cx="917051" cy="664036"/>
            </a:xfrm>
            <a:prstGeom prst="roundRect">
              <a:avLst>
                <a:gd name="adj" fmla="val 9027"/>
              </a:avLst>
            </a:prstGeom>
            <a:solidFill>
              <a:srgbClr val="2A446F"/>
            </a:solidFill>
            <a:effectLst/>
          </p:spPr>
          <p:txBody>
            <a:bodyPr wrap="square" lIns="137160" tIns="91440" rIns="137160" bIns="91440" rtlCol="0" anchor="t" anchorCtr="0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1FF29D73-9DA9-7629-1CC6-3FB7B037BE6E}"/>
                </a:ext>
              </a:extLst>
            </p:cNvPr>
            <p:cNvSpPr txBox="1"/>
            <p:nvPr/>
          </p:nvSpPr>
          <p:spPr>
            <a:xfrm>
              <a:off x="3880664" y="5179412"/>
              <a:ext cx="833684" cy="3693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1371600">
                <a:tabLst>
                  <a:tab pos="1371600" algn="l"/>
                </a:tabLst>
                <a:defRPr sz="2400">
                  <a:ln w="3175">
                    <a:noFill/>
                  </a:ln>
                  <a:gradFill>
                    <a:gsLst>
                      <a:gs pos="0">
                        <a:srgbClr val="FFA38B"/>
                      </a:gs>
                      <a:gs pos="32000">
                        <a:srgbClr val="D59ED7"/>
                      </a:gs>
                      <a:gs pos="68000">
                        <a:srgbClr val="8DC8E8"/>
                      </a:gs>
                      <a:gs pos="100000">
                        <a:srgbClr val="49C5B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sz="1200">
                  <a:solidFill>
                    <a:schemeClr val="bg1"/>
                  </a:solidFill>
                </a:rPr>
                <a:t>Blob 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059" name="Rectangle: Rounded Corners 1058">
              <a:extLst>
                <a:ext uri="{FF2B5EF4-FFF2-40B4-BE49-F238E27FC236}">
                  <a16:creationId xmlns:a16="http://schemas.microsoft.com/office/drawing/2014/main" id="{FC0D7970-6A28-F0F6-D4A6-7ADE750A8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44164" y="5038175"/>
              <a:ext cx="917051" cy="664036"/>
            </a:xfrm>
            <a:prstGeom prst="roundRect">
              <a:avLst>
                <a:gd name="adj" fmla="val 9027"/>
              </a:avLst>
            </a:prstGeom>
            <a:solidFill>
              <a:srgbClr val="2A446F"/>
            </a:solidFill>
            <a:effectLst/>
          </p:spPr>
          <p:txBody>
            <a:bodyPr wrap="square" lIns="137160" tIns="91440" rIns="137160" bIns="91440" rtlCol="0" anchor="t" anchorCtr="0">
              <a:noAutofit/>
            </a:bodyPr>
            <a:lstStyle/>
            <a:p>
              <a:endParaRPr lang="en-US" err="1"/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F523772A-D728-0118-9ED1-281356F4C22A}"/>
                </a:ext>
              </a:extLst>
            </p:cNvPr>
            <p:cNvSpPr txBox="1"/>
            <p:nvPr/>
          </p:nvSpPr>
          <p:spPr>
            <a:xfrm>
              <a:off x="4885848" y="5179412"/>
              <a:ext cx="833684" cy="3693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1371600">
                <a:tabLst>
                  <a:tab pos="1371600" algn="l"/>
                </a:tabLst>
                <a:defRPr sz="1200">
                  <a:ln w="3175">
                    <a:noFill/>
                  </a:ln>
                  <a:gradFill>
                    <a:gsLst>
                      <a:gs pos="0">
                        <a:srgbClr val="FFA38B"/>
                      </a:gs>
                      <a:gs pos="32000">
                        <a:srgbClr val="D59ED7"/>
                      </a:gs>
                      <a:gs pos="68000">
                        <a:srgbClr val="8DC8E8"/>
                      </a:gs>
                      <a:gs pos="100000">
                        <a:srgbClr val="49C5B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anose="020B0502040204020203" pitchFamily="34" charset="0"/>
                </a:defRPr>
              </a:lvl1pPr>
            </a:lstStyle>
            <a:p>
              <a:r>
                <a:rPr lang="en-US">
                  <a:solidFill>
                    <a:schemeClr val="bg1"/>
                  </a:solidFill>
                </a:rPr>
                <a:t>Blob </a:t>
              </a:r>
            </a:p>
            <a:p>
              <a:r>
                <a:rPr lang="en-US">
                  <a:solidFill>
                    <a:schemeClr val="bg1"/>
                  </a:solidFill>
                </a:rPr>
                <a:t>Container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36CEDC-8DAF-9862-7976-A80B5C568510}"/>
              </a:ext>
            </a:extLst>
          </p:cNvPr>
          <p:cNvSpPr txBox="1"/>
          <p:nvPr/>
        </p:nvSpPr>
        <p:spPr>
          <a:xfrm>
            <a:off x="7548773" y="1520594"/>
            <a:ext cx="2716810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Streaming with Block-cache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64EE6A-4A8C-4BB0-C46E-3494C114A0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0406962" y="1532854"/>
            <a:ext cx="680881" cy="326041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19000">
                <a:srgbClr val="C03BC4"/>
              </a:gs>
              <a:gs pos="82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2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C0FAA-27B9-8349-42AC-88FF270FD41F}"/>
              </a:ext>
            </a:extLst>
          </p:cNvPr>
          <p:cNvSpPr txBox="1"/>
          <p:nvPr/>
        </p:nvSpPr>
        <p:spPr>
          <a:xfrm>
            <a:off x="6705420" y="1938926"/>
            <a:ext cx="4824746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defTabSz="932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CA" sz="1050" dirty="0">
                <a:ln w="3175">
                  <a:noFill/>
                </a:ln>
                <a:gradFill>
                  <a:gsLst>
                    <a:gs pos="51000">
                      <a:schemeClr val="tx1"/>
                    </a:gs>
                    <a:gs pos="42000">
                      <a:schemeClr val="tx1"/>
                    </a:gs>
                  </a:gsLst>
                  <a:lin ang="0" scaled="0"/>
                </a:gradFill>
                <a:latin typeface="Segoe UI Variable Small" pitchFamily="2" charset="0"/>
                <a:cs typeface="Segoe UI" pitchFamily="34" charset="0"/>
              </a:rPr>
              <a:t>Serves the file for reads while downloading</a:t>
            </a:r>
          </a:p>
          <a:p>
            <a:pPr marL="171450" lvl="1" indent="-171450" defTabSz="932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CA" sz="1050" b="1" dirty="0">
                <a:ln w="3175">
                  <a:noFill/>
                </a:ln>
                <a:gradFill>
                  <a:gsLst>
                    <a:gs pos="51000">
                      <a:schemeClr val="tx1"/>
                    </a:gs>
                    <a:gs pos="42000">
                      <a:schemeClr val="tx1"/>
                    </a:gs>
                  </a:gsLst>
                  <a:lin ang="0" scaled="0"/>
                </a:gradFill>
                <a:latin typeface="Segoe UI Variable Small" pitchFamily="2" charset="0"/>
                <a:cs typeface="Segoe UI" pitchFamily="34" charset="0"/>
              </a:rPr>
              <a:t>Can read files larger than local disk/RAM space</a:t>
            </a:r>
          </a:p>
          <a:p>
            <a:pPr marL="171450" lvl="1" indent="-171450" defTabSz="932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CA" sz="1050" dirty="0">
                <a:ln w="3175">
                  <a:noFill/>
                </a:ln>
                <a:gradFill>
                  <a:gsLst>
                    <a:gs pos="51000">
                      <a:schemeClr val="tx1"/>
                    </a:gs>
                    <a:gs pos="42000">
                      <a:schemeClr val="tx1"/>
                    </a:gs>
                  </a:gsLst>
                  <a:lin ang="0" scaled="0"/>
                </a:gradFill>
                <a:latin typeface="Segoe UI Variable Small" pitchFamily="2" charset="0"/>
                <a:cs typeface="Segoe UI" pitchFamily="34" charset="0"/>
              </a:rPr>
              <a:t>Configurable pre-fetch, parallelism and block sizes</a:t>
            </a:r>
          </a:p>
          <a:p>
            <a:pPr marL="171450" lvl="1" indent="-171450" defTabSz="932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CA" sz="1050" dirty="0">
                <a:ln w="3175">
                  <a:noFill/>
                </a:ln>
                <a:gradFill>
                  <a:gsLst>
                    <a:gs pos="51000">
                      <a:schemeClr val="tx1"/>
                    </a:gs>
                    <a:gs pos="42000">
                      <a:schemeClr val="tx1"/>
                    </a:gs>
                  </a:gsLst>
                  <a:lin ang="0" scaled="0"/>
                </a:gradFill>
                <a:latin typeface="Segoe UI Variable Small" pitchFamily="2" charset="0"/>
                <a:cs typeface="Segoe UI" pitchFamily="34" charset="0"/>
              </a:rPr>
              <a:t>Uses the Buffer cache to deliver accelerated access</a:t>
            </a:r>
          </a:p>
          <a:p>
            <a:pPr marL="171450" lvl="1" indent="-171450" defTabSz="932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CA" sz="1050" dirty="0">
                <a:ln w="3175">
                  <a:noFill/>
                </a:ln>
                <a:gradFill>
                  <a:gsLst>
                    <a:gs pos="51000">
                      <a:schemeClr val="tx1"/>
                    </a:gs>
                    <a:gs pos="42000">
                      <a:schemeClr val="tx1"/>
                    </a:gs>
                  </a:gsLst>
                  <a:lin ang="0" scaled="0"/>
                </a:gradFill>
                <a:latin typeface="Segoe UI Variable Small" pitchFamily="2" charset="0"/>
                <a:cs typeface="Segoe UI" pitchFamily="34" charset="0"/>
              </a:rPr>
              <a:t>Useful for large file reads and writes</a:t>
            </a:r>
          </a:p>
          <a:p>
            <a:pPr marL="628634" lvl="2" indent="-171450" defTabSz="932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CA" sz="1050" kern="1200" dirty="0">
                <a:ln w="3175">
                  <a:noFill/>
                </a:ln>
                <a:gradFill>
                  <a:gsLst>
                    <a:gs pos="51000">
                      <a:schemeClr val="tx1"/>
                    </a:gs>
                    <a:gs pos="42000">
                      <a:schemeClr val="tx1"/>
                    </a:gs>
                  </a:gsLst>
                  <a:lin ang="0" scaled="0"/>
                </a:gradFill>
                <a:latin typeface="Segoe UI Variable Small" pitchFamily="2" charset="0"/>
                <a:cs typeface="Segoe UI" pitchFamily="34" charset="0"/>
              </a:rPr>
              <a:t>Checkpointing for AI training/fine tuning</a:t>
            </a:r>
          </a:p>
          <a:p>
            <a:pPr marL="628634" lvl="2" indent="-171450" defTabSz="93274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CA" sz="1050" dirty="0">
                <a:ln w="3175">
                  <a:noFill/>
                </a:ln>
                <a:gradFill>
                  <a:gsLst>
                    <a:gs pos="51000">
                      <a:schemeClr val="tx1"/>
                    </a:gs>
                    <a:gs pos="42000">
                      <a:schemeClr val="tx1"/>
                    </a:gs>
                  </a:gsLst>
                  <a:lin ang="0" scaled="0"/>
                </a:gradFill>
                <a:latin typeface="Segoe UI Variable Small" pitchFamily="2" charset="0"/>
                <a:cs typeface="Segoe UI" pitchFamily="34" charset="0"/>
              </a:rPr>
              <a:t>HPC: ADAS Simulations, Genomic Sequencing</a:t>
            </a:r>
          </a:p>
        </p:txBody>
      </p:sp>
      <p:grpSp>
        <p:nvGrpSpPr>
          <p:cNvPr id="45" name="Group 44" descr="computing environment diagram">
            <a:extLst>
              <a:ext uri="{FF2B5EF4-FFF2-40B4-BE49-F238E27FC236}">
                <a16:creationId xmlns:a16="http://schemas.microsoft.com/office/drawing/2014/main" id="{79E74994-7104-FCA7-75B3-BC8E31ABB767}"/>
              </a:ext>
            </a:extLst>
          </p:cNvPr>
          <p:cNvGrpSpPr/>
          <p:nvPr/>
        </p:nvGrpSpPr>
        <p:grpSpPr>
          <a:xfrm>
            <a:off x="6418507" y="3694918"/>
            <a:ext cx="2753128" cy="2939364"/>
            <a:chOff x="6418507" y="3694918"/>
            <a:chExt cx="2753128" cy="293936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B7E845B-2DC0-4E83-0632-494733C9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99745" y="6317735"/>
              <a:ext cx="211351" cy="211351"/>
            </a:xfrm>
            <a:prstGeom prst="rect">
              <a:avLst/>
            </a:prstGeom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A28BEF0-DD75-C7A5-D13C-35731B013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6125" y="4603815"/>
              <a:ext cx="227754" cy="227754"/>
            </a:xfrm>
            <a:prstGeom prst="rect">
              <a:avLst/>
            </a:prstGeom>
            <a:effectLst/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0C3177A-B2B9-4A74-524A-94384E192536}"/>
                </a:ext>
              </a:extLst>
            </p:cNvPr>
            <p:cNvSpPr/>
            <p:nvPr/>
          </p:nvSpPr>
          <p:spPr bwMode="auto">
            <a:xfrm>
              <a:off x="6418507" y="3857898"/>
              <a:ext cx="2753128" cy="2776384"/>
            </a:xfrm>
            <a:prstGeom prst="roundRect">
              <a:avLst>
                <a:gd name="adj" fmla="val 7295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7533DB-2109-0A4D-F555-4AA0F6517667}"/>
                </a:ext>
              </a:extLst>
            </p:cNvPr>
            <p:cNvSpPr/>
            <p:nvPr/>
          </p:nvSpPr>
          <p:spPr bwMode="auto">
            <a:xfrm>
              <a:off x="6537768" y="5541128"/>
              <a:ext cx="2539865" cy="1038743"/>
            </a:xfrm>
            <a:prstGeom prst="roundRect">
              <a:avLst>
                <a:gd name="adj" fmla="val 7295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878207F-2F2E-F1B6-1FEF-232D65AC1C01}"/>
                </a:ext>
              </a:extLst>
            </p:cNvPr>
            <p:cNvSpPr/>
            <p:nvPr/>
          </p:nvSpPr>
          <p:spPr bwMode="auto">
            <a:xfrm>
              <a:off x="6535510" y="4611441"/>
              <a:ext cx="2539865" cy="862782"/>
            </a:xfrm>
            <a:prstGeom prst="roundRect">
              <a:avLst>
                <a:gd name="adj" fmla="val 9827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A9D5D6D-D737-71DF-1105-02790974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15395" y="4107347"/>
              <a:ext cx="304890" cy="304890"/>
            </a:xfrm>
            <a:prstGeom prst="rect">
              <a:avLst/>
            </a:prstGeom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EB684EC-F6CA-301C-FD66-023D643D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51849" y="4107347"/>
              <a:ext cx="304890" cy="304890"/>
            </a:xfrm>
            <a:prstGeom prst="rect">
              <a:avLst/>
            </a:prstGeom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C522D17-B7E1-F5BA-9344-325AFDD4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8303" y="4106100"/>
              <a:ext cx="304890" cy="304890"/>
            </a:xfrm>
            <a:prstGeom prst="rect">
              <a:avLst/>
            </a:prstGeom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81D5EB-8489-14F1-A3B2-1C05C58215C2}"/>
                </a:ext>
              </a:extLst>
            </p:cNvPr>
            <p:cNvSpPr txBox="1"/>
            <p:nvPr/>
          </p:nvSpPr>
          <p:spPr>
            <a:xfrm>
              <a:off x="6799977" y="4136682"/>
              <a:ext cx="91256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>
                  <a:ln w="3175">
                    <a:noFill/>
                  </a:ln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  <a:cs typeface="Segoe UI" pitchFamily="34" charset="0"/>
                </a:rPr>
                <a:t>Applications</a:t>
              </a:r>
              <a:endParaRPr lang="en-US" sz="1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32E405-11AE-A57E-C20E-C91AB5C06B07}"/>
                </a:ext>
              </a:extLst>
            </p:cNvPr>
            <p:cNvSpPr txBox="1"/>
            <p:nvPr/>
          </p:nvSpPr>
          <p:spPr>
            <a:xfrm>
              <a:off x="6752812" y="3694918"/>
              <a:ext cx="2182199" cy="2942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cap="flat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200" b="1">
                  <a:ln w="3175">
                    <a:noFill/>
                  </a:ln>
                  <a:gradFill>
                    <a:gsLst>
                      <a:gs pos="74126">
                        <a:schemeClr val="tx1"/>
                      </a:gs>
                      <a:gs pos="53147">
                        <a:schemeClr val="tx1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Small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000"/>
                <a:t>Computing Environment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ADF069-CD4D-30BB-C14B-1D7FDF9DA2AB}"/>
                </a:ext>
              </a:extLst>
            </p:cNvPr>
            <p:cNvSpPr txBox="1"/>
            <p:nvPr/>
          </p:nvSpPr>
          <p:spPr>
            <a:xfrm>
              <a:off x="6803879" y="4577059"/>
              <a:ext cx="5054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>
                  <a:ln w="3175">
                    <a:noFill/>
                  </a:ln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  <a:cs typeface="Segoe UI" pitchFamily="34" charset="0"/>
                </a:rPr>
                <a:t>RAM</a:t>
              </a:r>
              <a:endParaRPr lang="en-US" sz="9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54A89D-F552-E02E-956D-DC687A552235}"/>
                </a:ext>
              </a:extLst>
            </p:cNvPr>
            <p:cNvSpPr txBox="1"/>
            <p:nvPr/>
          </p:nvSpPr>
          <p:spPr>
            <a:xfrm>
              <a:off x="6771580" y="6307994"/>
              <a:ext cx="123305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900">
                  <a:ln w="3175">
                    <a:noFill/>
                  </a:ln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  <a:cs typeface="Segoe UI" pitchFamily="34" charset="0"/>
                </a:rPr>
                <a:t>SSD or NVMe</a:t>
              </a:r>
              <a:endParaRPr lang="en-US" sz="900"/>
            </a:p>
          </p:txBody>
        </p:sp>
      </p:grpSp>
      <p:grpSp>
        <p:nvGrpSpPr>
          <p:cNvPr id="37" name="Group 36" descr="azure blob storage diagram">
            <a:extLst>
              <a:ext uri="{FF2B5EF4-FFF2-40B4-BE49-F238E27FC236}">
                <a16:creationId xmlns:a16="http://schemas.microsoft.com/office/drawing/2014/main" id="{29094581-8F75-714E-5845-7B9F6E70218E}"/>
              </a:ext>
            </a:extLst>
          </p:cNvPr>
          <p:cNvGrpSpPr/>
          <p:nvPr/>
        </p:nvGrpSpPr>
        <p:grpSpPr>
          <a:xfrm>
            <a:off x="9646690" y="4704051"/>
            <a:ext cx="2109011" cy="1266137"/>
            <a:chOff x="9646690" y="4704051"/>
            <a:chExt cx="2109011" cy="12661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FA0D7A3-0687-AEB2-A272-7F6A6FB19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46690" y="4823280"/>
              <a:ext cx="2109011" cy="1146908"/>
            </a:xfrm>
            <a:prstGeom prst="roundRect">
              <a:avLst>
                <a:gd name="adj" fmla="val 9027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031018-A5EB-27B8-668E-0E6B3F6074BA}"/>
                </a:ext>
              </a:extLst>
            </p:cNvPr>
            <p:cNvSpPr txBox="1"/>
            <p:nvPr/>
          </p:nvSpPr>
          <p:spPr>
            <a:xfrm>
              <a:off x="9944204" y="4704051"/>
              <a:ext cx="1497606" cy="2942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cap="flat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14400" fontAlgn="base">
                <a:spcBef>
                  <a:spcPct val="0"/>
                </a:spcBef>
                <a:spcAft>
                  <a:spcPct val="0"/>
                </a:spcAft>
                <a:defRPr sz="1200" b="1">
                  <a:ln w="3175">
                    <a:noFill/>
                  </a:ln>
                  <a:gradFill>
                    <a:gsLst>
                      <a:gs pos="74126">
                        <a:schemeClr val="tx1"/>
                      </a:gs>
                      <a:gs pos="53147">
                        <a:schemeClr val="tx1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Small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000"/>
                <a:t>Azure Blob Storage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1547CAE-5D25-3F9A-802A-44BBA4387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57003" y="5161388"/>
              <a:ext cx="917051" cy="664036"/>
            </a:xfrm>
            <a:prstGeom prst="roundRect">
              <a:avLst>
                <a:gd name="adj" fmla="val 9027"/>
              </a:avLst>
            </a:prstGeom>
            <a:solidFill>
              <a:srgbClr val="2A446F"/>
            </a:solidFill>
            <a:effectLst/>
          </p:spPr>
          <p:txBody>
            <a:bodyPr wrap="square" lIns="137160" tIns="91440" rIns="137160" bIns="91440" rtlCol="0" anchor="t" anchorCtr="0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08C224-CD58-28EC-3A93-D9E1D9F1DB57}"/>
                </a:ext>
              </a:extLst>
            </p:cNvPr>
            <p:cNvSpPr txBox="1"/>
            <p:nvPr/>
          </p:nvSpPr>
          <p:spPr>
            <a:xfrm>
              <a:off x="10798687" y="5302625"/>
              <a:ext cx="833684" cy="3693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1371600">
                <a:tabLst>
                  <a:tab pos="1371600" algn="l"/>
                </a:tabLst>
                <a:defRPr sz="1200">
                  <a:ln w="3175">
                    <a:noFill/>
                  </a:ln>
                  <a:gradFill>
                    <a:gsLst>
                      <a:gs pos="0">
                        <a:srgbClr val="FFA38B"/>
                      </a:gs>
                      <a:gs pos="32000">
                        <a:srgbClr val="D59ED7"/>
                      </a:gs>
                      <a:gs pos="68000">
                        <a:srgbClr val="8DC8E8"/>
                      </a:gs>
                      <a:gs pos="100000">
                        <a:srgbClr val="49C5B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anose="020B0502040204020203" pitchFamily="34" charset="0"/>
                </a:defRPr>
              </a:lvl1pPr>
            </a:lstStyle>
            <a:p>
              <a:r>
                <a:rPr lang="en-US">
                  <a:solidFill>
                    <a:schemeClr val="bg1"/>
                  </a:solidFill>
                </a:rPr>
                <a:t>Blob </a:t>
              </a:r>
            </a:p>
            <a:p>
              <a:r>
                <a:rPr lang="en-US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9CEB4BE3-C92C-0F40-F852-5BBF2161B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51819" y="5161388"/>
              <a:ext cx="917051" cy="664036"/>
            </a:xfrm>
            <a:prstGeom prst="roundRect">
              <a:avLst>
                <a:gd name="adj" fmla="val 9027"/>
              </a:avLst>
            </a:prstGeom>
            <a:solidFill>
              <a:srgbClr val="2A446F"/>
            </a:solidFill>
            <a:effectLst/>
          </p:spPr>
          <p:txBody>
            <a:bodyPr wrap="square" lIns="137160" tIns="91440" rIns="137160" bIns="91440" rtlCol="0" anchor="t" anchorCtr="0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5556AC63-94A7-C9CD-03D8-B0D8A469E36B}"/>
                </a:ext>
              </a:extLst>
            </p:cNvPr>
            <p:cNvSpPr txBox="1"/>
            <p:nvPr/>
          </p:nvSpPr>
          <p:spPr>
            <a:xfrm>
              <a:off x="9799887" y="5301167"/>
              <a:ext cx="833684" cy="3693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1371600">
                <a:tabLst>
                  <a:tab pos="1371600" algn="l"/>
                </a:tabLst>
                <a:defRPr sz="2400">
                  <a:ln w="3175">
                    <a:noFill/>
                  </a:ln>
                  <a:gradFill>
                    <a:gsLst>
                      <a:gs pos="0">
                        <a:srgbClr val="FFA38B"/>
                      </a:gs>
                      <a:gs pos="32000">
                        <a:srgbClr val="D59ED7"/>
                      </a:gs>
                      <a:gs pos="68000">
                        <a:srgbClr val="8DC8E8"/>
                      </a:gs>
                      <a:gs pos="100000">
                        <a:srgbClr val="49C5B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sz="1200">
                  <a:solidFill>
                    <a:schemeClr val="bg1"/>
                  </a:solidFill>
                </a:rPr>
                <a:t>Blob 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286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" grpId="0" animBg="1"/>
      <p:bldP spid="1078" grpId="0" animBg="1"/>
      <p:bldP spid="3" grpId="0" animBg="1"/>
      <p:bldP spid="28" grpId="0" animBg="1"/>
      <p:bldP spid="7" grpId="0" animBg="1"/>
      <p:bldP spid="1062" grpId="0" animBg="1"/>
      <p:bldP spid="1066" grpId="0"/>
      <p:bldP spid="4" grpId="0" animBg="1"/>
      <p:bldP spid="5" grpId="0" animBg="1"/>
      <p:bldP spid="5" grpId="1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Rectangle: Rounded Corners 3204">
            <a:extLst>
              <a:ext uri="{FF2B5EF4-FFF2-40B4-BE49-F238E27FC236}">
                <a16:creationId xmlns:a16="http://schemas.microsoft.com/office/drawing/2014/main" id="{54488077-4F2C-91E5-429A-A6E620E0A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45080" y="2103632"/>
            <a:ext cx="3333718" cy="3902696"/>
          </a:xfrm>
          <a:prstGeom prst="roundRect">
            <a:avLst>
              <a:gd name="adj" fmla="val 902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1FF6B-CD4B-FCD4-2C6D-E91F8D76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</a:pPr>
            <a:r>
              <a:rPr lang="en-US" sz="4000" b="1" spc="0" dirty="0">
                <a:ln>
                  <a:noFill/>
                </a:ln>
                <a:gradFill>
                  <a:gsLst>
                    <a:gs pos="2874">
                      <a:schemeClr val="tx1"/>
                    </a:gs>
                    <a:gs pos="17978">
                      <a:schemeClr val="tx1"/>
                    </a:gs>
                  </a:gsLst>
                  <a:lin ang="2700000" scaled="0"/>
                </a:gradFill>
                <a:latin typeface="Segoe UI Variable Display Semibold" pitchFamily="2" charset="0"/>
              </a:rPr>
              <a:t>IOR Benchmark test for HPC systems</a:t>
            </a:r>
          </a:p>
        </p:txBody>
      </p:sp>
      <p:sp>
        <p:nvSpPr>
          <p:cNvPr id="4076" name="Rounded Rectangle 18">
            <a:extLst>
              <a:ext uri="{FF2B5EF4-FFF2-40B4-BE49-F238E27FC236}">
                <a16:creationId xmlns:a16="http://schemas.microsoft.com/office/drawing/2014/main" id="{47F7842F-7741-6ECB-C43E-447F1E67EF64}"/>
              </a:ext>
            </a:extLst>
          </p:cNvPr>
          <p:cNvSpPr/>
          <p:nvPr/>
        </p:nvSpPr>
        <p:spPr bwMode="auto">
          <a:xfrm>
            <a:off x="588263" y="1323130"/>
            <a:ext cx="365760" cy="1097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000">
                <a:srgbClr val="C03BC4"/>
              </a:gs>
              <a:gs pos="9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500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Objective</a:t>
            </a:r>
          </a:p>
        </p:txBody>
      </p:sp>
      <p:sp>
        <p:nvSpPr>
          <p:cNvPr id="4078" name="TextBox 4077">
            <a:extLst>
              <a:ext uri="{FF2B5EF4-FFF2-40B4-BE49-F238E27FC236}">
                <a16:creationId xmlns:a16="http://schemas.microsoft.com/office/drawing/2014/main" id="{518C37E5-13DB-C2E2-441C-B933D8767A78}"/>
              </a:ext>
            </a:extLst>
          </p:cNvPr>
          <p:cNvSpPr txBox="1"/>
          <p:nvPr/>
        </p:nvSpPr>
        <p:spPr>
          <a:xfrm>
            <a:off x="1029716" y="1203919"/>
            <a:ext cx="6611451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defTabSz="1371600">
              <a:tabLst>
                <a:tab pos="1371600" algn="l"/>
              </a:tabLst>
              <a:defRPr/>
            </a:pPr>
            <a:r>
              <a:rPr lang="en-US" sz="2000" dirty="0">
                <a:ln w="3175">
                  <a:noFill/>
                </a:ln>
                <a:gradFill flip="none" rotWithShape="1">
                  <a:gsLst>
                    <a:gs pos="17000">
                      <a:srgbClr val="C03BC4"/>
                    </a:gs>
                    <a:gs pos="100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UI" panose="020B0502040204020203" pitchFamily="34" charset="0"/>
              </a:rPr>
              <a:t>Maximizing available storage bandwidth using Blobfuse2</a:t>
            </a:r>
            <a:endParaRPr lang="en-US" sz="1000" dirty="0">
              <a:gradFill flip="none" rotWithShape="1">
                <a:gsLst>
                  <a:gs pos="17000">
                    <a:srgbClr val="C03BC4"/>
                  </a:gs>
                  <a:gs pos="100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Variable Small" pitchFamily="2" charset="0"/>
            </a:endParaRPr>
          </a:p>
        </p:txBody>
      </p:sp>
      <p:grpSp>
        <p:nvGrpSpPr>
          <p:cNvPr id="9" name="Group 8" descr="diagram">
            <a:extLst>
              <a:ext uri="{FF2B5EF4-FFF2-40B4-BE49-F238E27FC236}">
                <a16:creationId xmlns:a16="http://schemas.microsoft.com/office/drawing/2014/main" id="{A7736498-23E9-0049-6BB9-46D30A053680}"/>
              </a:ext>
            </a:extLst>
          </p:cNvPr>
          <p:cNvGrpSpPr/>
          <p:nvPr/>
        </p:nvGrpSpPr>
        <p:grpSpPr>
          <a:xfrm>
            <a:off x="252571" y="2147863"/>
            <a:ext cx="7456912" cy="3858465"/>
            <a:chOff x="252571" y="2147863"/>
            <a:chExt cx="7456912" cy="3858465"/>
          </a:xfrm>
        </p:grpSpPr>
        <p:sp>
          <p:nvSpPr>
            <p:cNvPr id="3218" name="Rectangle: Rounded Corners 3217">
              <a:extLst>
                <a:ext uri="{FF2B5EF4-FFF2-40B4-BE49-F238E27FC236}">
                  <a16:creationId xmlns:a16="http://schemas.microsoft.com/office/drawing/2014/main" id="{8961C3A4-BEDE-695F-109F-77D2122AD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987" y="2147863"/>
              <a:ext cx="7455496" cy="3858465"/>
            </a:xfrm>
            <a:prstGeom prst="roundRect">
              <a:avLst>
                <a:gd name="adj" fmla="val 9027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Small" pitchFamily="2" charset="0"/>
              </a:endParaRPr>
            </a:p>
          </p:txBody>
        </p:sp>
        <p:pic>
          <p:nvPicPr>
            <p:cNvPr id="4074" name="Picture 4073">
              <a:extLst>
                <a:ext uri="{FF2B5EF4-FFF2-40B4-BE49-F238E27FC236}">
                  <a16:creationId xmlns:a16="http://schemas.microsoft.com/office/drawing/2014/main" id="{0FABBB3A-EEC0-C2C8-FA97-8D2037679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571" y="2330996"/>
              <a:ext cx="7353912" cy="3492197"/>
            </a:xfrm>
            <a:prstGeom prst="rect">
              <a:avLst/>
            </a:prstGeom>
          </p:spPr>
        </p:pic>
      </p:grpSp>
      <p:sp>
        <p:nvSpPr>
          <p:cNvPr id="3206" name="TextBox 3205">
            <a:extLst>
              <a:ext uri="{FF2B5EF4-FFF2-40B4-BE49-F238E27FC236}">
                <a16:creationId xmlns:a16="http://schemas.microsoft.com/office/drawing/2014/main" id="{A69B5A05-5AAE-04F2-F8A4-ADFB812A2F39}"/>
              </a:ext>
            </a:extLst>
          </p:cNvPr>
          <p:cNvSpPr txBox="1"/>
          <p:nvPr/>
        </p:nvSpPr>
        <p:spPr>
          <a:xfrm>
            <a:off x="8383844" y="3806936"/>
            <a:ext cx="2523067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">
                <a:srgbClr val="C03BC4"/>
              </a:gs>
              <a:gs pos="89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IOR Benchmark setup</a:t>
            </a:r>
          </a:p>
        </p:txBody>
      </p:sp>
      <p:grpSp>
        <p:nvGrpSpPr>
          <p:cNvPr id="10" name="Group 9" descr="D96ds and D96ads Spot VMs&#10;">
            <a:extLst>
              <a:ext uri="{FF2B5EF4-FFF2-40B4-BE49-F238E27FC236}">
                <a16:creationId xmlns:a16="http://schemas.microsoft.com/office/drawing/2014/main" id="{464C4F8B-D775-A2E8-1C47-F262B938A45A}"/>
              </a:ext>
            </a:extLst>
          </p:cNvPr>
          <p:cNvGrpSpPr/>
          <p:nvPr/>
        </p:nvGrpSpPr>
        <p:grpSpPr>
          <a:xfrm>
            <a:off x="8339552" y="2767803"/>
            <a:ext cx="2802955" cy="215444"/>
            <a:chOff x="8339552" y="2767803"/>
            <a:chExt cx="2802955" cy="215444"/>
          </a:xfrm>
        </p:grpSpPr>
        <p:sp>
          <p:nvSpPr>
            <p:cNvPr id="3207" name="Oval 3206">
              <a:extLst>
                <a:ext uri="{FF2B5EF4-FFF2-40B4-BE49-F238E27FC236}">
                  <a16:creationId xmlns:a16="http://schemas.microsoft.com/office/drawing/2014/main" id="{96AF2BE2-E633-7B6A-95B3-D7A44B3F5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39552" y="2801125"/>
              <a:ext cx="145243" cy="145243"/>
            </a:xfrm>
            <a:prstGeom prst="ellipse">
              <a:avLst/>
            </a:prstGeom>
            <a:solidFill>
              <a:srgbClr val="399A91"/>
            </a:soli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endParaRPr>
            </a:p>
          </p:txBody>
        </p:sp>
        <p:sp>
          <p:nvSpPr>
            <p:cNvPr id="3211" name="TextBox 3210">
              <a:extLst>
                <a:ext uri="{FF2B5EF4-FFF2-40B4-BE49-F238E27FC236}">
                  <a16:creationId xmlns:a16="http://schemas.microsoft.com/office/drawing/2014/main" id="{59041246-E9F1-F604-E77D-CF10F40741F2}"/>
                </a:ext>
              </a:extLst>
            </p:cNvPr>
            <p:cNvSpPr txBox="1"/>
            <p:nvPr/>
          </p:nvSpPr>
          <p:spPr>
            <a:xfrm>
              <a:off x="8619442" y="2767803"/>
              <a:ext cx="2523065" cy="215444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defTabSz="932742">
                <a:buSzPct val="90000"/>
                <a:defRPr/>
              </a:pPr>
              <a:r>
                <a:rPr lang="en-CA" sz="1400" dirty="0"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</a:rPr>
                <a:t>D96ds and D96ads Spot VMs</a:t>
              </a:r>
              <a:endParaRPr lang="en-CA" sz="1400" dirty="0">
                <a:ln w="3175">
                  <a:noFill/>
                </a:ln>
                <a:gradFill>
                  <a:gsLst>
                    <a:gs pos="80460">
                      <a:schemeClr val="tx1"/>
                    </a:gs>
                    <a:gs pos="59551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" pitchFamily="2" charset="0"/>
                <a:cs typeface="Segoe UI" pitchFamily="34" charset="0"/>
              </a:endParaRPr>
            </a:p>
          </p:txBody>
        </p:sp>
      </p:grpSp>
      <p:grpSp>
        <p:nvGrpSpPr>
          <p:cNvPr id="12" name="Group 11" descr="350 AKS Pods&#10;">
            <a:extLst>
              <a:ext uri="{FF2B5EF4-FFF2-40B4-BE49-F238E27FC236}">
                <a16:creationId xmlns:a16="http://schemas.microsoft.com/office/drawing/2014/main" id="{25966877-AEEA-8E7B-1140-FF744823A62E}"/>
              </a:ext>
            </a:extLst>
          </p:cNvPr>
          <p:cNvGrpSpPr/>
          <p:nvPr/>
        </p:nvGrpSpPr>
        <p:grpSpPr>
          <a:xfrm>
            <a:off x="8339552" y="3452040"/>
            <a:ext cx="1663744" cy="215444"/>
            <a:chOff x="8339552" y="3452040"/>
            <a:chExt cx="1663744" cy="215444"/>
          </a:xfrm>
        </p:grpSpPr>
        <p:sp>
          <p:nvSpPr>
            <p:cNvPr id="3208" name="Oval 3207">
              <a:extLst>
                <a:ext uri="{FF2B5EF4-FFF2-40B4-BE49-F238E27FC236}">
                  <a16:creationId xmlns:a16="http://schemas.microsoft.com/office/drawing/2014/main" id="{AC330AAF-EDDA-FAD8-283E-57C9F1196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39552" y="3485806"/>
              <a:ext cx="145243" cy="145243"/>
            </a:xfrm>
            <a:prstGeom prst="ellipse">
              <a:avLst/>
            </a:prstGeom>
            <a:solidFill>
              <a:srgbClr val="0078D4"/>
            </a:soli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endParaRPr>
            </a:p>
          </p:txBody>
        </p:sp>
        <p:sp>
          <p:nvSpPr>
            <p:cNvPr id="3215" name="TextBox 3214">
              <a:extLst>
                <a:ext uri="{FF2B5EF4-FFF2-40B4-BE49-F238E27FC236}">
                  <a16:creationId xmlns:a16="http://schemas.microsoft.com/office/drawing/2014/main" id="{A4153F3B-1438-E2B7-E204-80CC14F42669}"/>
                </a:ext>
              </a:extLst>
            </p:cNvPr>
            <p:cNvSpPr txBox="1"/>
            <p:nvPr/>
          </p:nvSpPr>
          <p:spPr>
            <a:xfrm>
              <a:off x="8619441" y="3452040"/>
              <a:ext cx="1383855" cy="215444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defTabSz="932742">
                <a:buSzPct val="90000"/>
                <a:defRPr/>
              </a:pPr>
              <a:r>
                <a:rPr lang="en-CA" sz="1400" dirty="0"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</a:rPr>
                <a:t>350 AKS Pods</a:t>
              </a:r>
              <a:endParaRPr lang="en-CA" sz="1400" dirty="0">
                <a:ln w="3175">
                  <a:noFill/>
                </a:ln>
                <a:gradFill>
                  <a:gsLst>
                    <a:gs pos="80460">
                      <a:schemeClr val="tx1"/>
                    </a:gs>
                    <a:gs pos="59551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" pitchFamily="2" charset="0"/>
                <a:cs typeface="Segoe UI" pitchFamily="34" charset="0"/>
              </a:endParaRPr>
            </a:p>
          </p:txBody>
        </p:sp>
      </p:grpSp>
      <p:grpSp>
        <p:nvGrpSpPr>
          <p:cNvPr id="13" name="Group 12" descr="16,800 cores&#10;">
            <a:extLst>
              <a:ext uri="{FF2B5EF4-FFF2-40B4-BE49-F238E27FC236}">
                <a16:creationId xmlns:a16="http://schemas.microsoft.com/office/drawing/2014/main" id="{E783C2F0-D0CA-074C-0DE2-B2C27ED7A046}"/>
              </a:ext>
            </a:extLst>
          </p:cNvPr>
          <p:cNvGrpSpPr/>
          <p:nvPr/>
        </p:nvGrpSpPr>
        <p:grpSpPr>
          <a:xfrm>
            <a:off x="8339552" y="4136277"/>
            <a:ext cx="2802955" cy="215444"/>
            <a:chOff x="8339552" y="4136277"/>
            <a:chExt cx="2802955" cy="215444"/>
          </a:xfrm>
        </p:grpSpPr>
        <p:sp>
          <p:nvSpPr>
            <p:cNvPr id="3209" name="Oval 3208">
              <a:extLst>
                <a:ext uri="{FF2B5EF4-FFF2-40B4-BE49-F238E27FC236}">
                  <a16:creationId xmlns:a16="http://schemas.microsoft.com/office/drawing/2014/main" id="{063F30B2-B18B-C7D4-7ABD-A0242254E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39552" y="4170487"/>
              <a:ext cx="145243" cy="145243"/>
            </a:xfrm>
            <a:prstGeom prst="ellipse">
              <a:avLst/>
            </a:prstGeom>
            <a:solidFill>
              <a:srgbClr val="C03BC4"/>
            </a:soli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endParaRPr>
            </a:p>
          </p:txBody>
        </p:sp>
        <p:sp>
          <p:nvSpPr>
            <p:cNvPr id="3216" name="TextBox 3215">
              <a:extLst>
                <a:ext uri="{FF2B5EF4-FFF2-40B4-BE49-F238E27FC236}">
                  <a16:creationId xmlns:a16="http://schemas.microsoft.com/office/drawing/2014/main" id="{6A801ACA-FEDC-0D20-2340-9C1CC259EA53}"/>
                </a:ext>
              </a:extLst>
            </p:cNvPr>
            <p:cNvSpPr txBox="1"/>
            <p:nvPr/>
          </p:nvSpPr>
          <p:spPr>
            <a:xfrm>
              <a:off x="8619441" y="4136277"/>
              <a:ext cx="2523066" cy="215444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defTabSz="932742">
                <a:buSzPct val="90000"/>
                <a:defRPr/>
              </a:pPr>
              <a:r>
                <a:rPr lang="en-CA" sz="1400" dirty="0"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</a:rPr>
                <a:t>16,800 cores</a:t>
              </a:r>
              <a:endParaRPr lang="en-CA" sz="1400" dirty="0">
                <a:ln w="3175">
                  <a:noFill/>
                </a:ln>
                <a:gradFill>
                  <a:gsLst>
                    <a:gs pos="80460">
                      <a:schemeClr val="tx1"/>
                    </a:gs>
                    <a:gs pos="59551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" pitchFamily="2" charset="0"/>
                <a:cs typeface="Segoe UI" pitchFamily="34" charset="0"/>
              </a:endParaRPr>
            </a:p>
          </p:txBody>
        </p:sp>
      </p:grpSp>
      <p:grpSp>
        <p:nvGrpSpPr>
          <p:cNvPr id="14" name="Group 13" descr="Blobfuse2 via AKS CSI driver&#10;">
            <a:extLst>
              <a:ext uri="{FF2B5EF4-FFF2-40B4-BE49-F238E27FC236}">
                <a16:creationId xmlns:a16="http://schemas.microsoft.com/office/drawing/2014/main" id="{933E57EB-6747-994A-75FC-CBA95356ED5E}"/>
              </a:ext>
            </a:extLst>
          </p:cNvPr>
          <p:cNvGrpSpPr/>
          <p:nvPr/>
        </p:nvGrpSpPr>
        <p:grpSpPr>
          <a:xfrm>
            <a:off x="8339552" y="4820514"/>
            <a:ext cx="2802955" cy="215444"/>
            <a:chOff x="8339552" y="4820514"/>
            <a:chExt cx="2802955" cy="215444"/>
          </a:xfrm>
        </p:grpSpPr>
        <p:sp>
          <p:nvSpPr>
            <p:cNvPr id="3210" name="Oval 3209">
              <a:extLst>
                <a:ext uri="{FF2B5EF4-FFF2-40B4-BE49-F238E27FC236}">
                  <a16:creationId xmlns:a16="http://schemas.microsoft.com/office/drawing/2014/main" id="{F00E57BC-7EDF-AE5C-AA57-ED87BFB2B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39552" y="4855168"/>
              <a:ext cx="145243" cy="145243"/>
            </a:xfrm>
            <a:prstGeom prst="ellipse">
              <a:avLst/>
            </a:prstGeom>
            <a:solidFill>
              <a:srgbClr val="FF5C39"/>
            </a:soli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endParaRPr>
            </a:p>
          </p:txBody>
        </p:sp>
        <p:sp>
          <p:nvSpPr>
            <p:cNvPr id="3217" name="TextBox 3216">
              <a:extLst>
                <a:ext uri="{FF2B5EF4-FFF2-40B4-BE49-F238E27FC236}">
                  <a16:creationId xmlns:a16="http://schemas.microsoft.com/office/drawing/2014/main" id="{02698A9B-055F-0C42-0463-45F3BEC58A4B}"/>
                </a:ext>
              </a:extLst>
            </p:cNvPr>
            <p:cNvSpPr txBox="1"/>
            <p:nvPr/>
          </p:nvSpPr>
          <p:spPr>
            <a:xfrm>
              <a:off x="8619441" y="4820514"/>
              <a:ext cx="2523066" cy="215444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defTabSz="932742">
                <a:buSzPct val="90000"/>
                <a:defRPr/>
              </a:pPr>
              <a:r>
                <a:rPr lang="en-CA" sz="1400" dirty="0"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</a:rPr>
                <a:t>Blobfuse2 via AKS CSI driver</a:t>
              </a:r>
              <a:endParaRPr lang="en-CA" sz="1400" dirty="0">
                <a:ln w="3175">
                  <a:noFill/>
                </a:ln>
                <a:gradFill>
                  <a:gsLst>
                    <a:gs pos="80460">
                      <a:schemeClr val="tx1"/>
                    </a:gs>
                    <a:gs pos="59551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" pitchFamily="2" charset="0"/>
                <a:cs typeface="Segoe UI" pitchFamily="34" charset="0"/>
              </a:endParaRPr>
            </a:p>
          </p:txBody>
        </p:sp>
      </p:grpSp>
      <p:grpSp>
        <p:nvGrpSpPr>
          <p:cNvPr id="15" name="Group 14" descr="&gt; 2 PiB working data&#10;">
            <a:extLst>
              <a:ext uri="{FF2B5EF4-FFF2-40B4-BE49-F238E27FC236}">
                <a16:creationId xmlns:a16="http://schemas.microsoft.com/office/drawing/2014/main" id="{753AC773-26E3-1EFF-EE84-869046A4A479}"/>
              </a:ext>
            </a:extLst>
          </p:cNvPr>
          <p:cNvGrpSpPr/>
          <p:nvPr/>
        </p:nvGrpSpPr>
        <p:grpSpPr>
          <a:xfrm>
            <a:off x="8339552" y="5504750"/>
            <a:ext cx="2802955" cy="215444"/>
            <a:chOff x="8339552" y="5504750"/>
            <a:chExt cx="2802955" cy="21544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4AB2279-D48F-56AD-91E0-9942CA279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39552" y="5539851"/>
              <a:ext cx="145243" cy="145243"/>
            </a:xfrm>
            <a:prstGeom prst="ellipse">
              <a:avLst/>
            </a:prstGeom>
            <a:solidFill>
              <a:srgbClr val="FF5C39"/>
            </a:soli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70082D-E648-1086-42B5-8C0A8C34F658}"/>
                </a:ext>
              </a:extLst>
            </p:cNvPr>
            <p:cNvSpPr txBox="1"/>
            <p:nvPr/>
          </p:nvSpPr>
          <p:spPr>
            <a:xfrm>
              <a:off x="8619441" y="5504750"/>
              <a:ext cx="2523066" cy="215444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defTabSz="932742">
                <a:buSzPct val="90000"/>
                <a:defRPr/>
              </a:pPr>
              <a:r>
                <a:rPr lang="en-CA" sz="1400" dirty="0">
                  <a:gradFill>
                    <a:gsLst>
                      <a:gs pos="51000">
                        <a:schemeClr val="tx1"/>
                      </a:gs>
                      <a:gs pos="42000">
                        <a:schemeClr val="tx1"/>
                      </a:gs>
                    </a:gsLst>
                    <a:lin ang="0" scaled="0"/>
                  </a:gradFill>
                  <a:latin typeface="Segoe UI Variable Text Semibold" pitchFamily="2" charset="0"/>
                </a:rPr>
                <a:t>&gt; 2 PiB working data</a:t>
              </a:r>
              <a:endParaRPr lang="en-CA" sz="1400" dirty="0">
                <a:ln w="3175">
                  <a:noFill/>
                </a:ln>
                <a:gradFill>
                  <a:gsLst>
                    <a:gs pos="80460">
                      <a:schemeClr val="tx1"/>
                    </a:gs>
                    <a:gs pos="59551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" pitchFamily="2" charset="0"/>
                <a:cs typeface="Segoe UI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CC467B-7DA7-74A3-55EB-2C2B2B8E6CCF}"/>
              </a:ext>
            </a:extLst>
          </p:cNvPr>
          <p:cNvSpPr txBox="1"/>
          <p:nvPr/>
        </p:nvSpPr>
        <p:spPr>
          <a:xfrm>
            <a:off x="588263" y="6400800"/>
            <a:ext cx="2020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Small Semibol" pitchFamily="2" charset="0"/>
                <a:hlinkClick r:id="rId4"/>
              </a:rPr>
              <a:t>https://github.com/hpc/ior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Small Semibol" pitchFamily="2" charset="0"/>
              </a:rPr>
              <a:t> 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Small Semibo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891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4.44444E-6 L 0.00351 -0.2794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39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" grpId="0" animBg="1"/>
      <p:bldP spid="3206" grpId="0" animBg="1"/>
      <p:bldP spid="3206" grpId="1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FF6B-CD4B-FCD4-2C6D-E91F8D76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</a:pPr>
            <a:r>
              <a:rPr lang="en-US" sz="4000" b="1" spc="0">
                <a:ln>
                  <a:noFill/>
                </a:ln>
                <a:gradFill>
                  <a:gsLst>
                    <a:gs pos="2874">
                      <a:schemeClr val="tx1"/>
                    </a:gs>
                    <a:gs pos="17978">
                      <a:schemeClr val="tx1"/>
                    </a:gs>
                  </a:gsLst>
                  <a:lin ang="2700000" scaled="0"/>
                </a:gradFill>
                <a:latin typeface="Segoe UI Variable Display Semibold" pitchFamily="2" charset="0"/>
              </a:rPr>
              <a:t>IOR Benchmark test for HPC systems</a:t>
            </a:r>
          </a:p>
        </p:txBody>
      </p:sp>
      <p:pic>
        <p:nvPicPr>
          <p:cNvPr id="7" name="Picture 6" descr="graph">
            <a:extLst>
              <a:ext uri="{FF2B5EF4-FFF2-40B4-BE49-F238E27FC236}">
                <a16:creationId xmlns:a16="http://schemas.microsoft.com/office/drawing/2014/main" id="{C4521CBD-A02F-EE30-092E-3AD5A1A8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12552"/>
            <a:ext cx="4734313" cy="54340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41D6B90-90D3-06F6-4D56-F56CE25CC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697388" y="2570773"/>
            <a:ext cx="1188720" cy="1188720"/>
          </a:xfrm>
          <a:prstGeom prst="ellipse">
            <a:avLst/>
          </a:prstGeom>
          <a:noFill/>
          <a:ln w="38100" cap="rnd" cmpd="sng" algn="ctr">
            <a:solidFill>
              <a:srgbClr val="D9D9D6"/>
            </a:solidFill>
            <a:prstDash val="solid"/>
            <a:headEnd type="none" w="lg" len="med"/>
            <a:tailEnd type="none" w="lg" len="med"/>
          </a:ln>
          <a:effectLst>
            <a:outerShdw blurRad="63500" dist="63500" dir="2700000" algn="ctr" rotWithShape="0">
              <a:srgbClr val="737373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5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Small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FBCC0-050F-191A-DE28-53B86D5A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00782" y="2815836"/>
            <a:ext cx="857082" cy="677108"/>
          </a:xfrm>
          <a:prstGeom prst="rect">
            <a:avLst/>
          </a:prstGeom>
          <a:noFill/>
        </p:spPr>
        <p:txBody>
          <a:bodyPr wrap="square" lIns="73152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spcBef>
                <a:spcPts val="0"/>
              </a:spcBef>
              <a:spcAft>
                <a:spcPts val="392"/>
              </a:spcAft>
              <a:buClr>
                <a:srgbClr val="0078D3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780EF"/>
                </a:solidFill>
                <a:effectLst/>
                <a:uLnTx/>
                <a:uFillTx/>
                <a:latin typeface="Segoe UI Variable Display Semib" pitchFamily="2" charset="0"/>
                <a:cs typeface="Helvetica" panose="020B0604020202020204" pitchFamily="34" charset="0"/>
              </a:rPr>
              <a:t>8.1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780EF"/>
                </a:solidFill>
                <a:effectLst/>
                <a:uLnTx/>
                <a:uFillTx/>
                <a:latin typeface="Segoe UI Variable Display Semib" pitchFamily="2" charset="0"/>
                <a:cs typeface="Helvetica" panose="020B0604020202020204" pitchFamily="34" charset="0"/>
              </a:rPr>
              <a:t>Tbps</a:t>
            </a: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6780EF"/>
              </a:solidFill>
              <a:effectLst/>
              <a:uLnTx/>
              <a:uFillTx/>
              <a:latin typeface="Segoe UI Variable Display Semib" pitchFamily="2" charset="0"/>
              <a:cs typeface="Helvetica" panose="020B0604020202020204" pitchFamily="34" charset="0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748175D9-8AF1-9DEF-6140-4089BEB4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80000">
            <a:off x="7685875" y="2581700"/>
            <a:ext cx="1188720" cy="1188720"/>
          </a:xfrm>
          <a:prstGeom prst="arc">
            <a:avLst>
              <a:gd name="adj1" fmla="val 16200000"/>
              <a:gd name="adj2" fmla="val 13773103"/>
            </a:avLst>
          </a:prstGeom>
          <a:noFill/>
          <a:ln w="38100" cap="rnd">
            <a:gradFill flip="none" rotWithShape="1">
              <a:gsLst>
                <a:gs pos="81000">
                  <a:srgbClr val="0078D4"/>
                </a:gs>
                <a:gs pos="13000">
                  <a:srgbClr val="C73ECC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5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Small" pitchFamily="2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4D3F80-7C47-815D-BD6B-11B9FC897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505513" y="4262413"/>
            <a:ext cx="1645920" cy="1645920"/>
          </a:xfrm>
          <a:prstGeom prst="ellipse">
            <a:avLst/>
          </a:prstGeom>
          <a:noFill/>
          <a:ln w="38100" cap="rnd" cmpd="sng" algn="ctr">
            <a:solidFill>
              <a:srgbClr val="D9D9D6"/>
            </a:solidFill>
            <a:prstDash val="solid"/>
            <a:headEnd type="none" w="lg" len="med"/>
            <a:tailEnd type="none" w="lg" len="med"/>
          </a:ln>
          <a:effectLst>
            <a:outerShdw blurRad="63500" dist="63500" dir="2700000" algn="ctr" rotWithShape="0">
              <a:srgbClr val="737373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5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Small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8EB06-92B1-D235-3037-6D409A234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55928" y="4674520"/>
            <a:ext cx="857082" cy="800219"/>
          </a:xfrm>
          <a:prstGeom prst="rect">
            <a:avLst/>
          </a:prstGeom>
          <a:noFill/>
        </p:spPr>
        <p:txBody>
          <a:bodyPr wrap="square" lIns="73152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spcBef>
                <a:spcPts val="0"/>
              </a:spcBef>
              <a:spcAft>
                <a:spcPts val="392"/>
              </a:spcAft>
              <a:buClr>
                <a:srgbClr val="0078D3"/>
              </a:buClr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E51193"/>
                </a:solidFill>
                <a:effectLst/>
                <a:uLnTx/>
                <a:uFillTx/>
                <a:latin typeface="Segoe UI Variable Display Semib" pitchFamily="2" charset="0"/>
                <a:cs typeface="Helvetica" panose="020B0604020202020204" pitchFamily="34" charset="0"/>
              </a:rPr>
              <a:t>13.5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E51193"/>
                </a:solidFill>
                <a:effectLst/>
                <a:uLnTx/>
                <a:uFillTx/>
                <a:latin typeface="Segoe UI Variable Display Semib" pitchFamily="2" charset="0"/>
                <a:cs typeface="Helvetica" panose="020B0604020202020204" pitchFamily="34" charset="0"/>
              </a:rPr>
              <a:t>Tbps</a:t>
            </a:r>
            <a:endParaRPr kumimoji="0" lang="en-US" sz="2800" b="1" i="0" u="none" strike="noStrike" kern="1200" cap="none" spc="0" normalizeH="0" baseline="30000" noProof="0">
              <a:ln>
                <a:noFill/>
              </a:ln>
              <a:solidFill>
                <a:srgbClr val="E51193"/>
              </a:solidFill>
              <a:effectLst/>
              <a:uLnTx/>
              <a:uFillTx/>
              <a:latin typeface="Segoe UI Variable Display Semib" pitchFamily="2" charset="0"/>
              <a:cs typeface="Helvetica" panose="020B0604020202020204" pitchFamily="34" charset="0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1D90FCAC-2445-C0C4-A638-59469DA2C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80000">
            <a:off x="7513099" y="4271544"/>
            <a:ext cx="1645920" cy="1645920"/>
          </a:xfrm>
          <a:prstGeom prst="arc">
            <a:avLst>
              <a:gd name="adj1" fmla="val 16200000"/>
              <a:gd name="adj2" fmla="val 13773103"/>
            </a:avLst>
          </a:prstGeom>
          <a:noFill/>
          <a:ln w="38100" cap="rnd">
            <a:gradFill flip="none" rotWithShape="1">
              <a:gsLst>
                <a:gs pos="81000">
                  <a:srgbClr val="0078D4"/>
                </a:gs>
                <a:gs pos="13000">
                  <a:srgbClr val="C73ECC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5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Small" pitchFamily="2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BF1C29-CEE3-6019-6D68-B3FE5D2B3A1E}"/>
              </a:ext>
            </a:extLst>
          </p:cNvPr>
          <p:cNvSpPr txBox="1"/>
          <p:nvPr/>
        </p:nvSpPr>
        <p:spPr>
          <a:xfrm>
            <a:off x="6447331" y="1358529"/>
            <a:ext cx="4998719" cy="6838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5000">
                  <a:srgbClr val="C03BC4"/>
                </a:gs>
                <a:gs pos="85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1" algn="ctr" defTabSz="712788">
              <a:spcBef>
                <a:spcPts val="1200"/>
              </a:spcBef>
              <a:defRPr/>
            </a:pPr>
            <a:r>
              <a:rPr lang="en-US" sz="1400" b="1" dirty="0">
                <a:gradFill>
                  <a:gsLst>
                    <a:gs pos="80460">
                      <a:srgbClr val="000000"/>
                    </a:gs>
                    <a:gs pos="59551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rPr>
              <a:t>Peak Throughput during the Performance Run on a single Blob container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4D61E-84D2-3E21-FF98-A08BCCAF796B}"/>
              </a:ext>
            </a:extLst>
          </p:cNvPr>
          <p:cNvSpPr txBox="1"/>
          <p:nvPr/>
        </p:nvSpPr>
        <p:spPr>
          <a:xfrm>
            <a:off x="9666673" y="2938801"/>
            <a:ext cx="1280160" cy="452664"/>
          </a:xfrm>
          <a:prstGeom prst="roundRect">
            <a:avLst>
              <a:gd name="adj" fmla="val 38744"/>
            </a:avLst>
          </a:prstGeom>
          <a:gradFill flip="none" rotWithShape="1">
            <a:gsLst>
              <a:gs pos="80000">
                <a:srgbClr val="C03BC4"/>
              </a:gs>
              <a:gs pos="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8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Ingress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62878-9435-7EFA-FEC9-4E63586F6D9A}"/>
              </a:ext>
            </a:extLst>
          </p:cNvPr>
          <p:cNvSpPr txBox="1"/>
          <p:nvPr/>
        </p:nvSpPr>
        <p:spPr>
          <a:xfrm>
            <a:off x="9666673" y="4881590"/>
            <a:ext cx="1280160" cy="457200"/>
          </a:xfrm>
          <a:prstGeom prst="roundRect">
            <a:avLst>
              <a:gd name="adj" fmla="val 38162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8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Egress</a:t>
            </a:r>
          </a:p>
        </p:txBody>
      </p:sp>
    </p:spTree>
    <p:extLst>
      <p:ext uri="{BB962C8B-B14F-4D97-AF65-F5344CB8AC3E}">
        <p14:creationId xmlns:p14="http://schemas.microsoft.com/office/powerpoint/2010/main" val="2649537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8" grpId="0"/>
      <p:bldP spid="9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68FA914-820B-5776-A542-6B4834B1F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3164676"/>
            <a:ext cx="12191997" cy="3693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FFB1B9-EAA4-9FD6-2272-1DEC9A01A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1854" y="1405762"/>
            <a:ext cx="11017250" cy="193540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E26DFD-3BC7-5B36-2B91-7D907F07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43277" y="2337112"/>
            <a:ext cx="0" cy="73866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77DD98-9EF3-0848-08F3-9DEEFF60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07643" y="2337112"/>
            <a:ext cx="0" cy="73866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E64B6A-887D-1F25-8AAC-139ED2AE4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5460" y="2337112"/>
            <a:ext cx="0" cy="73866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F94FEE9-FA30-988B-6A33-74B3DBD6B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686874" y="1533743"/>
            <a:ext cx="580622" cy="580622"/>
          </a:xfrm>
          <a:prstGeom prst="ellipse">
            <a:avLst/>
          </a:prstGeom>
          <a:gradFill>
            <a:gsLst>
              <a:gs pos="15000">
                <a:srgbClr val="C03BC4"/>
              </a:gs>
              <a:gs pos="100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7235AB-8D84-07E8-3E34-BDC89350D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419057" y="1533743"/>
            <a:ext cx="580622" cy="580622"/>
          </a:xfrm>
          <a:prstGeom prst="ellipse">
            <a:avLst/>
          </a:prstGeom>
          <a:gradFill>
            <a:gsLst>
              <a:gs pos="15000">
                <a:srgbClr val="C03BC4"/>
              </a:gs>
              <a:gs pos="100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665F04-B1BB-CD27-DAE0-B3A09CE3B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151239" y="1533743"/>
            <a:ext cx="580622" cy="580622"/>
          </a:xfrm>
          <a:prstGeom prst="ellipse">
            <a:avLst/>
          </a:prstGeom>
          <a:gradFill>
            <a:gsLst>
              <a:gs pos="15000">
                <a:srgbClr val="C03BC4"/>
              </a:gs>
              <a:gs pos="100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F16662-7E13-F1FF-E38D-D0A2C4C70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883423" y="1533743"/>
            <a:ext cx="580622" cy="580622"/>
          </a:xfrm>
          <a:prstGeom prst="ellipse">
            <a:avLst/>
          </a:prstGeom>
          <a:gradFill>
            <a:gsLst>
              <a:gs pos="15000">
                <a:srgbClr val="C03BC4"/>
              </a:gs>
              <a:gs pos="100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94D5E0-2E7A-A303-3ADC-9C6CB3C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3394" y="5168900"/>
            <a:ext cx="4276107" cy="11001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3DE1311-C53B-EF09-558A-3DDEB7248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33281" y="5168900"/>
            <a:ext cx="4276107" cy="11001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353DA7-FD2E-A473-5A0C-070B33A19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97892" y="3459517"/>
            <a:ext cx="4399391" cy="11509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DC2B2B-C734-1F8B-9CDA-F2DF01919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602868" y="3618539"/>
            <a:ext cx="98943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Workloads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AD8957-F331-F49C-2AE0-1891A40C0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51656" y="5264663"/>
            <a:ext cx="71583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Storage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AE1DC1-FC1E-1C5C-A10C-C5DC79F7B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40483" y="5264663"/>
            <a:ext cx="71583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Storage</a:t>
            </a:r>
          </a:p>
        </p:txBody>
      </p: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B20BD581-03B4-25BE-AA30-6A45CE1A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8162" y="5875422"/>
            <a:ext cx="729205" cy="335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Acct</a:t>
            </a:r>
          </a:p>
        </p:txBody>
      </p:sp>
      <p:sp>
        <p:nvSpPr>
          <p:cNvPr id="60" name="Rounded Rectangle 9">
            <a:extLst>
              <a:ext uri="{FF2B5EF4-FFF2-40B4-BE49-F238E27FC236}">
                <a16:creationId xmlns:a16="http://schemas.microsoft.com/office/drawing/2014/main" id="{290C4A7E-0E12-51DC-0190-0EB3F4D37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64096" y="5702146"/>
            <a:ext cx="729205" cy="335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Acct</a:t>
            </a:r>
          </a:p>
        </p:txBody>
      </p:sp>
      <p:sp>
        <p:nvSpPr>
          <p:cNvPr id="61" name="Rounded Rectangle 11">
            <a:extLst>
              <a:ext uri="{FF2B5EF4-FFF2-40B4-BE49-F238E27FC236}">
                <a16:creationId xmlns:a16="http://schemas.microsoft.com/office/drawing/2014/main" id="{1B085FC0-EC2F-C35D-B27F-320D6E043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8162" y="5446270"/>
            <a:ext cx="729205" cy="335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Acct</a:t>
            </a:r>
          </a:p>
        </p:txBody>
      </p:sp>
      <p:sp>
        <p:nvSpPr>
          <p:cNvPr id="62" name="Rounded Rectangle 15">
            <a:extLst>
              <a:ext uri="{FF2B5EF4-FFF2-40B4-BE49-F238E27FC236}">
                <a16:creationId xmlns:a16="http://schemas.microsoft.com/office/drawing/2014/main" id="{9E364093-086C-3EA2-A341-54AF52830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2530" y="5875422"/>
            <a:ext cx="729205" cy="335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Acct</a:t>
            </a:r>
          </a:p>
        </p:txBody>
      </p:sp>
      <p:sp>
        <p:nvSpPr>
          <p:cNvPr id="63" name="Rounded Rectangle 15">
            <a:extLst>
              <a:ext uri="{FF2B5EF4-FFF2-40B4-BE49-F238E27FC236}">
                <a16:creationId xmlns:a16="http://schemas.microsoft.com/office/drawing/2014/main" id="{5A06B2EA-7C55-F6FA-8BC1-3DA448332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06768" y="5293870"/>
            <a:ext cx="729205" cy="335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Slice 1</a:t>
            </a:r>
          </a:p>
        </p:txBody>
      </p:sp>
      <p:sp>
        <p:nvSpPr>
          <p:cNvPr id="64" name="Rounded Rectangle 15">
            <a:extLst>
              <a:ext uri="{FF2B5EF4-FFF2-40B4-BE49-F238E27FC236}">
                <a16:creationId xmlns:a16="http://schemas.microsoft.com/office/drawing/2014/main" id="{3DF71128-D368-4BA7-498A-16BE47EB3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58951" y="5293870"/>
            <a:ext cx="729205" cy="335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Slice 2</a:t>
            </a:r>
          </a:p>
        </p:txBody>
      </p:sp>
      <p:sp>
        <p:nvSpPr>
          <p:cNvPr id="65" name="Rounded Rectangle 15">
            <a:extLst>
              <a:ext uri="{FF2B5EF4-FFF2-40B4-BE49-F238E27FC236}">
                <a16:creationId xmlns:a16="http://schemas.microsoft.com/office/drawing/2014/main" id="{391615F8-A448-9F77-4139-34DBE27EB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78207" y="5875422"/>
            <a:ext cx="729205" cy="335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Acct</a:t>
            </a:r>
          </a:p>
        </p:txBody>
      </p:sp>
      <p:sp>
        <p:nvSpPr>
          <p:cNvPr id="66" name="Rounded Rectangle 15">
            <a:extLst>
              <a:ext uri="{FF2B5EF4-FFF2-40B4-BE49-F238E27FC236}">
                <a16:creationId xmlns:a16="http://schemas.microsoft.com/office/drawing/2014/main" id="{FDB14803-31D3-AB5C-79F6-5936F196F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4870" y="5446270"/>
            <a:ext cx="729205" cy="335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Acct</a:t>
            </a:r>
          </a:p>
        </p:txBody>
      </p:sp>
      <p:sp>
        <p:nvSpPr>
          <p:cNvPr id="67" name="Rounded Rectangle 5">
            <a:extLst>
              <a:ext uri="{FF2B5EF4-FFF2-40B4-BE49-F238E27FC236}">
                <a16:creationId xmlns:a16="http://schemas.microsoft.com/office/drawing/2014/main" id="{09677AD1-61B5-7AC3-E61B-F522A6652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57638" y="5258625"/>
            <a:ext cx="4276724" cy="406156"/>
          </a:xfrm>
          <a:prstGeom prst="rect">
            <a:avLst/>
          </a:prstGeom>
          <a:noFill/>
          <a:ln w="15875">
            <a:solidFill>
              <a:schemeClr val="accent5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Scaled 	Account</a:t>
            </a:r>
          </a:p>
        </p:txBody>
      </p:sp>
      <p:sp>
        <p:nvSpPr>
          <p:cNvPr id="68" name="PC1_E977">
            <a:extLst>
              <a:ext uri="{FF2B5EF4-FFF2-40B4-BE49-F238E27FC236}">
                <a16:creationId xmlns:a16="http://schemas.microsoft.com/office/drawing/2014/main" id="{1E653730-2A59-6602-9D7B-5C4CC268A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12153" y="4108776"/>
            <a:ext cx="457021" cy="365760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PC1_E977">
            <a:extLst>
              <a:ext uri="{FF2B5EF4-FFF2-40B4-BE49-F238E27FC236}">
                <a16:creationId xmlns:a16="http://schemas.microsoft.com/office/drawing/2014/main" id="{2917206F-0970-D105-5385-860FB8998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83435" y="4108776"/>
            <a:ext cx="457021" cy="365760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PC1_E977">
            <a:extLst>
              <a:ext uri="{FF2B5EF4-FFF2-40B4-BE49-F238E27FC236}">
                <a16:creationId xmlns:a16="http://schemas.microsoft.com/office/drawing/2014/main" id="{808AA3DB-1BD0-99B2-097B-F94F19379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4717" y="4108776"/>
            <a:ext cx="457021" cy="365760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PC1_E977">
            <a:extLst>
              <a:ext uri="{FF2B5EF4-FFF2-40B4-BE49-F238E27FC236}">
                <a16:creationId xmlns:a16="http://schemas.microsoft.com/office/drawing/2014/main" id="{5D14D5C2-22B4-646F-684B-963BFA3ED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25999" y="4108776"/>
            <a:ext cx="457021" cy="365760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AF3F150E-B3CD-C597-200D-E8C1B981A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1" idx="0"/>
          </p:cNvCxnSpPr>
          <p:nvPr/>
        </p:nvCxnSpPr>
        <p:spPr>
          <a:xfrm rot="5400000">
            <a:off x="3401833" y="3930069"/>
            <a:ext cx="558446" cy="1919216"/>
          </a:xfrm>
          <a:prstGeom prst="bentConnector3">
            <a:avLst/>
          </a:prstGeom>
          <a:ln w="9525">
            <a:solidFill>
              <a:schemeClr val="accent3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C600F6E6-F544-95C6-2180-2B29E7368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2" idx="0"/>
          </p:cNvCxnSpPr>
          <p:nvPr/>
        </p:nvCxnSpPr>
        <p:spPr>
          <a:xfrm rot="16200000" flipH="1">
            <a:off x="7748058" y="3445623"/>
            <a:ext cx="558446" cy="2888107"/>
          </a:xfrm>
          <a:prstGeom prst="bentConnector3">
            <a:avLst>
              <a:gd name="adj1" fmla="val 50000"/>
            </a:avLst>
          </a:prstGeom>
          <a:ln w="9525">
            <a:solidFill>
              <a:schemeClr val="accent3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170AC4C-3846-A5B0-798B-1F211D6FA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2" idx="0"/>
          </p:cNvCxnSpPr>
          <p:nvPr/>
        </p:nvCxnSpPr>
        <p:spPr>
          <a:xfrm rot="16200000" flipH="1">
            <a:off x="8233699" y="3931264"/>
            <a:ext cx="558446" cy="1916825"/>
          </a:xfrm>
          <a:prstGeom prst="bentConnector3">
            <a:avLst>
              <a:gd name="adj1" fmla="val 50000"/>
            </a:avLst>
          </a:prstGeom>
          <a:ln w="9525">
            <a:solidFill>
              <a:schemeClr val="accent3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09C99FF-D5E3-2661-C245-5CEA8FBCB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3887474" y="3444428"/>
            <a:ext cx="558446" cy="2890498"/>
          </a:xfrm>
          <a:prstGeom prst="bentConnector3">
            <a:avLst>
              <a:gd name="adj1" fmla="val 50000"/>
            </a:avLst>
          </a:prstGeom>
          <a:ln w="9525">
            <a:solidFill>
              <a:schemeClr val="accent3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DC58C9-B1E7-906A-5B6C-5FBE8FF5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Blob Storage: Scaled accounts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F2B350-0780-5F18-4043-219099032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1834" y="3459517"/>
            <a:ext cx="197816" cy="19781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37877C-9ECD-5810-0A77-A6DFE5D95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25473" y="1670524"/>
            <a:ext cx="303430" cy="307072"/>
            <a:chOff x="1807476" y="1652308"/>
            <a:chExt cx="339428" cy="343503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16DC8E1-FBF9-50E1-ADC3-36CE99B58F67}"/>
                </a:ext>
              </a:extLst>
            </p:cNvPr>
            <p:cNvSpPr/>
            <p:nvPr/>
          </p:nvSpPr>
          <p:spPr>
            <a:xfrm>
              <a:off x="1807476" y="1656176"/>
              <a:ext cx="315541" cy="194354"/>
            </a:xfrm>
            <a:custGeom>
              <a:avLst/>
              <a:gdLst>
                <a:gd name="connsiteX0" fmla="*/ 0 w 462243"/>
                <a:gd name="connsiteY0" fmla="*/ 284713 h 284712"/>
                <a:gd name="connsiteX1" fmla="*/ 226239 w 462243"/>
                <a:gd name="connsiteY1" fmla="*/ 58474 h 284712"/>
                <a:gd name="connsiteX2" fmla="*/ 314974 w 462243"/>
                <a:gd name="connsiteY2" fmla="*/ 147269 h 284712"/>
                <a:gd name="connsiteX3" fmla="*/ 462244 w 462243"/>
                <a:gd name="connsiteY3" fmla="*/ 0 h 28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243" h="284712">
                  <a:moveTo>
                    <a:pt x="0" y="284713"/>
                  </a:moveTo>
                  <a:lnTo>
                    <a:pt x="226239" y="58474"/>
                  </a:lnTo>
                  <a:lnTo>
                    <a:pt x="314974" y="147269"/>
                  </a:lnTo>
                  <a:lnTo>
                    <a:pt x="462244" y="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4649627-5532-BEAF-0897-621D16E70B4F}"/>
                </a:ext>
              </a:extLst>
            </p:cNvPr>
            <p:cNvSpPr/>
            <p:nvPr/>
          </p:nvSpPr>
          <p:spPr>
            <a:xfrm>
              <a:off x="2059975" y="1652308"/>
              <a:ext cx="68227" cy="68762"/>
            </a:xfrm>
            <a:custGeom>
              <a:avLst/>
              <a:gdLst>
                <a:gd name="connsiteX0" fmla="*/ 0 w 99947"/>
                <a:gd name="connsiteY0" fmla="*/ 0 h 100731"/>
                <a:gd name="connsiteX1" fmla="*/ 99948 w 99947"/>
                <a:gd name="connsiteY1" fmla="*/ 0 h 100731"/>
                <a:gd name="connsiteX2" fmla="*/ 99948 w 99947"/>
                <a:gd name="connsiteY2" fmla="*/ 100731 h 10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47" h="100731">
                  <a:moveTo>
                    <a:pt x="0" y="0"/>
                  </a:moveTo>
                  <a:lnTo>
                    <a:pt x="99948" y="0"/>
                  </a:lnTo>
                  <a:lnTo>
                    <a:pt x="99948" y="10073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6F0C33C-617B-07E1-4328-A8BFD90E8FDE}"/>
                </a:ext>
              </a:extLst>
            </p:cNvPr>
            <p:cNvSpPr/>
            <p:nvPr/>
          </p:nvSpPr>
          <p:spPr>
            <a:xfrm>
              <a:off x="1813526" y="1898348"/>
              <a:ext cx="4115" cy="43126"/>
            </a:xfrm>
            <a:custGeom>
              <a:avLst/>
              <a:gdLst>
                <a:gd name="connsiteX0" fmla="*/ 0 w 6028"/>
                <a:gd name="connsiteY0" fmla="*/ 0 h 63175"/>
                <a:gd name="connsiteX1" fmla="*/ 0 w 6028"/>
                <a:gd name="connsiteY1" fmla="*/ 63176 h 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8" h="63175">
                  <a:moveTo>
                    <a:pt x="0" y="0"/>
                  </a:moveTo>
                  <a:lnTo>
                    <a:pt x="0" y="63176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7F0036D-8A11-41E1-97E9-98533A22AC55}"/>
                </a:ext>
              </a:extLst>
            </p:cNvPr>
            <p:cNvSpPr/>
            <p:nvPr/>
          </p:nvSpPr>
          <p:spPr>
            <a:xfrm>
              <a:off x="1854717" y="1855221"/>
              <a:ext cx="4115" cy="86251"/>
            </a:xfrm>
            <a:custGeom>
              <a:avLst/>
              <a:gdLst>
                <a:gd name="connsiteX0" fmla="*/ 0 w 6028"/>
                <a:gd name="connsiteY0" fmla="*/ 0 h 126351"/>
                <a:gd name="connsiteX1" fmla="*/ 0 w 6028"/>
                <a:gd name="connsiteY1" fmla="*/ 126351 h 12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8" h="126351">
                  <a:moveTo>
                    <a:pt x="0" y="0"/>
                  </a:moveTo>
                  <a:lnTo>
                    <a:pt x="0" y="12635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D7EE67A-DB7A-4785-3CC2-FA47F2ABB9BB}"/>
                </a:ext>
              </a:extLst>
            </p:cNvPr>
            <p:cNvSpPr/>
            <p:nvPr/>
          </p:nvSpPr>
          <p:spPr>
            <a:xfrm>
              <a:off x="1900764" y="1812343"/>
              <a:ext cx="4115" cy="129131"/>
            </a:xfrm>
            <a:custGeom>
              <a:avLst/>
              <a:gdLst>
                <a:gd name="connsiteX0" fmla="*/ 0 w 6028"/>
                <a:gd name="connsiteY0" fmla="*/ 0 h 189165"/>
                <a:gd name="connsiteX1" fmla="*/ 0 w 6028"/>
                <a:gd name="connsiteY1" fmla="*/ 189165 h 1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8" h="189165">
                  <a:moveTo>
                    <a:pt x="0" y="0"/>
                  </a:moveTo>
                  <a:lnTo>
                    <a:pt x="0" y="189165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A9F45A7-B0CF-89AF-F68D-268BCEDA502F}"/>
                </a:ext>
              </a:extLst>
            </p:cNvPr>
            <p:cNvSpPr/>
            <p:nvPr/>
          </p:nvSpPr>
          <p:spPr>
            <a:xfrm>
              <a:off x="1939322" y="1773578"/>
              <a:ext cx="4115" cy="167895"/>
            </a:xfrm>
            <a:custGeom>
              <a:avLst/>
              <a:gdLst>
                <a:gd name="connsiteX0" fmla="*/ 0 w 6028"/>
                <a:gd name="connsiteY0" fmla="*/ 0 h 245951"/>
                <a:gd name="connsiteX1" fmla="*/ 0 w 6028"/>
                <a:gd name="connsiteY1" fmla="*/ 245951 h 24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8" h="245951">
                  <a:moveTo>
                    <a:pt x="0" y="0"/>
                  </a:moveTo>
                  <a:lnTo>
                    <a:pt x="0" y="24595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58BA34E-A7C0-EA3B-E077-C025F34A4298}"/>
                </a:ext>
              </a:extLst>
            </p:cNvPr>
            <p:cNvSpPr/>
            <p:nvPr/>
          </p:nvSpPr>
          <p:spPr>
            <a:xfrm>
              <a:off x="1978538" y="1768065"/>
              <a:ext cx="4115" cy="89421"/>
            </a:xfrm>
            <a:custGeom>
              <a:avLst/>
              <a:gdLst>
                <a:gd name="connsiteX0" fmla="*/ 0 w 6028"/>
                <a:gd name="connsiteY0" fmla="*/ 0 h 169091"/>
                <a:gd name="connsiteX1" fmla="*/ 0 w 6028"/>
                <a:gd name="connsiteY1" fmla="*/ 169091 h 16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8" h="169091">
                  <a:moveTo>
                    <a:pt x="0" y="0"/>
                  </a:moveTo>
                  <a:lnTo>
                    <a:pt x="0" y="16909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4E5E45-B6BB-1008-C8A1-39E5541EB7E8}"/>
                </a:ext>
              </a:extLst>
            </p:cNvPr>
            <p:cNvSpPr/>
            <p:nvPr/>
          </p:nvSpPr>
          <p:spPr>
            <a:xfrm>
              <a:off x="2022734" y="1781933"/>
              <a:ext cx="4115" cy="33331"/>
            </a:xfrm>
            <a:custGeom>
              <a:avLst/>
              <a:gdLst>
                <a:gd name="connsiteX0" fmla="*/ 0 w 6028"/>
                <a:gd name="connsiteY0" fmla="*/ 0 h 48828"/>
                <a:gd name="connsiteX1" fmla="*/ 0 w 6028"/>
                <a:gd name="connsiteY1" fmla="*/ 48829 h 4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8" h="48828">
                  <a:moveTo>
                    <a:pt x="0" y="0"/>
                  </a:moveTo>
                  <a:lnTo>
                    <a:pt x="0" y="48829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92C76-D66C-32C5-7CFB-BF845BAF77C0}"/>
                </a:ext>
              </a:extLst>
            </p:cNvPr>
            <p:cNvSpPr/>
            <p:nvPr/>
          </p:nvSpPr>
          <p:spPr>
            <a:xfrm>
              <a:off x="2067094" y="1768065"/>
              <a:ext cx="4115" cy="45348"/>
            </a:xfrm>
            <a:custGeom>
              <a:avLst/>
              <a:gdLst>
                <a:gd name="connsiteX0" fmla="*/ 0 w 6028"/>
                <a:gd name="connsiteY0" fmla="*/ 0 h 66430"/>
                <a:gd name="connsiteX1" fmla="*/ 0 w 6028"/>
                <a:gd name="connsiteY1" fmla="*/ 66431 h 6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8" h="66430">
                  <a:moveTo>
                    <a:pt x="0" y="0"/>
                  </a:moveTo>
                  <a:lnTo>
                    <a:pt x="0" y="6643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CD4F853-0539-AB94-FEC9-0AE189DADAE1}"/>
                </a:ext>
              </a:extLst>
            </p:cNvPr>
            <p:cNvSpPr/>
            <p:nvPr/>
          </p:nvSpPr>
          <p:spPr>
            <a:xfrm>
              <a:off x="2106311" y="1747943"/>
              <a:ext cx="4115" cy="68785"/>
            </a:xfrm>
            <a:custGeom>
              <a:avLst/>
              <a:gdLst>
                <a:gd name="connsiteX0" fmla="*/ 0 w 6028"/>
                <a:gd name="connsiteY0" fmla="*/ 0 h 198569"/>
                <a:gd name="connsiteX1" fmla="*/ 0 w 6028"/>
                <a:gd name="connsiteY1" fmla="*/ 198569 h 19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8" h="198569">
                  <a:moveTo>
                    <a:pt x="0" y="0"/>
                  </a:moveTo>
                  <a:lnTo>
                    <a:pt x="0" y="198569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464D93B-A2EE-3B59-06D7-3057D9738A28}"/>
                </a:ext>
              </a:extLst>
            </p:cNvPr>
            <p:cNvSpPr/>
            <p:nvPr/>
          </p:nvSpPr>
          <p:spPr>
            <a:xfrm>
              <a:off x="1987914" y="1831517"/>
              <a:ext cx="126809" cy="126809"/>
            </a:xfrm>
            <a:custGeom>
              <a:avLst/>
              <a:gdLst>
                <a:gd name="connsiteX0" fmla="*/ 161354 w 161353"/>
                <a:gd name="connsiteY0" fmla="*/ 80677 h 161353"/>
                <a:gd name="connsiteX1" fmla="*/ 80677 w 161353"/>
                <a:gd name="connsiteY1" fmla="*/ 161353 h 161353"/>
                <a:gd name="connsiteX2" fmla="*/ 0 w 161353"/>
                <a:gd name="connsiteY2" fmla="*/ 80677 h 161353"/>
                <a:gd name="connsiteX3" fmla="*/ 80677 w 161353"/>
                <a:gd name="connsiteY3" fmla="*/ 0 h 161353"/>
                <a:gd name="connsiteX4" fmla="*/ 161354 w 161353"/>
                <a:gd name="connsiteY4" fmla="*/ 80677 h 16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53" h="161353">
                  <a:moveTo>
                    <a:pt x="161354" y="80677"/>
                  </a:moveTo>
                  <a:cubicBezTo>
                    <a:pt x="161354" y="125233"/>
                    <a:pt x="125233" y="161353"/>
                    <a:pt x="80677" y="161353"/>
                  </a:cubicBezTo>
                  <a:cubicBezTo>
                    <a:pt x="36120" y="161353"/>
                    <a:pt x="0" y="125233"/>
                    <a:pt x="0" y="80677"/>
                  </a:cubicBezTo>
                  <a:cubicBezTo>
                    <a:pt x="0" y="36120"/>
                    <a:pt x="36120" y="0"/>
                    <a:pt x="80677" y="0"/>
                  </a:cubicBezTo>
                  <a:cubicBezTo>
                    <a:pt x="125233" y="0"/>
                    <a:pt x="161354" y="36120"/>
                    <a:pt x="161354" y="80677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D656DD3-4B88-0C07-5F6E-C0D6E37FDC50}"/>
                </a:ext>
              </a:extLst>
            </p:cNvPr>
            <p:cNvSpPr/>
            <p:nvPr/>
          </p:nvSpPr>
          <p:spPr>
            <a:xfrm>
              <a:off x="2094088" y="1936786"/>
              <a:ext cx="52816" cy="59025"/>
            </a:xfrm>
            <a:custGeom>
              <a:avLst/>
              <a:gdLst>
                <a:gd name="connsiteX0" fmla="*/ 62389 w 62388"/>
                <a:gd name="connsiteY0" fmla="*/ 69723 h 69722"/>
                <a:gd name="connsiteX1" fmla="*/ 0 w 62388"/>
                <a:gd name="connsiteY1" fmla="*/ 0 h 6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88" h="69722">
                  <a:moveTo>
                    <a:pt x="62389" y="69723"/>
                  </a:move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C0C023C-EEBD-AD27-8884-3C17BF8334AF}"/>
                </a:ext>
              </a:extLst>
            </p:cNvPr>
            <p:cNvSpPr/>
            <p:nvPr/>
          </p:nvSpPr>
          <p:spPr>
            <a:xfrm>
              <a:off x="2023744" y="1877725"/>
              <a:ext cx="55148" cy="34393"/>
            </a:xfrm>
            <a:custGeom>
              <a:avLst/>
              <a:gdLst>
                <a:gd name="connsiteX0" fmla="*/ 0 w 104775"/>
                <a:gd name="connsiteY0" fmla="*/ 29432 h 65341"/>
                <a:gd name="connsiteX1" fmla="*/ 30385 w 104775"/>
                <a:gd name="connsiteY1" fmla="*/ 65342 h 65341"/>
                <a:gd name="connsiteX2" fmla="*/ 104775 w 104775"/>
                <a:gd name="connsiteY2" fmla="*/ 0 h 6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65341">
                  <a:moveTo>
                    <a:pt x="0" y="29432"/>
                  </a:moveTo>
                  <a:lnTo>
                    <a:pt x="30385" y="65342"/>
                  </a:lnTo>
                  <a:lnTo>
                    <a:pt x="104775" y="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83896C8-A9F0-6930-5A69-1749703BFF85}"/>
              </a:ext>
            </a:extLst>
          </p:cNvPr>
          <p:cNvSpPr txBox="1"/>
          <p:nvPr/>
        </p:nvSpPr>
        <p:spPr>
          <a:xfrm>
            <a:off x="811834" y="2337112"/>
            <a:ext cx="233070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/>
              <a:t>Increase Capacity, Bandwidth, IOPS to meet hyperscale customer asks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AB088B5-BB93-5D34-CAD6-A6D2B845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60957" y="1702591"/>
            <a:ext cx="318213" cy="246828"/>
            <a:chOff x="4560957" y="1702591"/>
            <a:chExt cx="318213" cy="246828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D729AA4-F483-7F01-B654-B021675EEC89}"/>
                </a:ext>
              </a:extLst>
            </p:cNvPr>
            <p:cNvSpPr/>
            <p:nvPr/>
          </p:nvSpPr>
          <p:spPr>
            <a:xfrm>
              <a:off x="4804064" y="1871879"/>
              <a:ext cx="48862" cy="53729"/>
            </a:xfrm>
            <a:custGeom>
              <a:avLst/>
              <a:gdLst>
                <a:gd name="connsiteX0" fmla="*/ 38005 w 195072"/>
                <a:gd name="connsiteY0" fmla="*/ 59246 h 214503"/>
                <a:gd name="connsiteX1" fmla="*/ 98298 w 195072"/>
                <a:gd name="connsiteY1" fmla="*/ 0 h 214503"/>
                <a:gd name="connsiteX2" fmla="*/ 159353 w 195072"/>
                <a:gd name="connsiteY2" fmla="*/ 59246 h 214503"/>
                <a:gd name="connsiteX3" fmla="*/ 98298 w 195072"/>
                <a:gd name="connsiteY3" fmla="*/ 118491 h 214503"/>
                <a:gd name="connsiteX4" fmla="*/ 38005 w 195072"/>
                <a:gd name="connsiteY4" fmla="*/ 59246 h 214503"/>
                <a:gd name="connsiteX5" fmla="*/ 38005 w 195072"/>
                <a:gd name="connsiteY5" fmla="*/ 59246 h 214503"/>
                <a:gd name="connsiteX6" fmla="*/ 195072 w 195072"/>
                <a:gd name="connsiteY6" fmla="*/ 214503 h 214503"/>
                <a:gd name="connsiteX7" fmla="*/ 97536 w 195072"/>
                <a:gd name="connsiteY7" fmla="*/ 118586 h 214503"/>
                <a:gd name="connsiteX8" fmla="*/ 0 w 195072"/>
                <a:gd name="connsiteY8" fmla="*/ 214503 h 2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072" h="214503">
                  <a:moveTo>
                    <a:pt x="38005" y="59246"/>
                  </a:moveTo>
                  <a:cubicBezTo>
                    <a:pt x="38005" y="26480"/>
                    <a:pt x="64960" y="0"/>
                    <a:pt x="98298" y="0"/>
                  </a:cubicBezTo>
                  <a:cubicBezTo>
                    <a:pt x="131636" y="0"/>
                    <a:pt x="159353" y="26480"/>
                    <a:pt x="159353" y="59246"/>
                  </a:cubicBezTo>
                  <a:cubicBezTo>
                    <a:pt x="159353" y="92012"/>
                    <a:pt x="131636" y="118491"/>
                    <a:pt x="98298" y="118491"/>
                  </a:cubicBezTo>
                  <a:cubicBezTo>
                    <a:pt x="64960" y="118491"/>
                    <a:pt x="38005" y="92012"/>
                    <a:pt x="38005" y="59246"/>
                  </a:cubicBezTo>
                  <a:lnTo>
                    <a:pt x="38005" y="59246"/>
                  </a:lnTo>
                  <a:close/>
                  <a:moveTo>
                    <a:pt x="195072" y="214503"/>
                  </a:moveTo>
                  <a:cubicBezTo>
                    <a:pt x="195072" y="161449"/>
                    <a:pt x="151447" y="118586"/>
                    <a:pt x="97536" y="118586"/>
                  </a:cubicBezTo>
                  <a:cubicBezTo>
                    <a:pt x="43624" y="118586"/>
                    <a:pt x="0" y="161449"/>
                    <a:pt x="0" y="214503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20394D9-35FF-0B4C-BAFA-F01AA735C675}"/>
                </a:ext>
              </a:extLst>
            </p:cNvPr>
            <p:cNvSpPr/>
            <p:nvPr/>
          </p:nvSpPr>
          <p:spPr>
            <a:xfrm>
              <a:off x="4777724" y="1848045"/>
              <a:ext cx="101446" cy="101374"/>
            </a:xfrm>
            <a:custGeom>
              <a:avLst/>
              <a:gdLst>
                <a:gd name="connsiteX0" fmla="*/ 364141 w 405003"/>
                <a:gd name="connsiteY0" fmla="*/ 247364 h 404717"/>
                <a:gd name="connsiteX1" fmla="*/ 393383 w 405003"/>
                <a:gd name="connsiteY1" fmla="*/ 247364 h 404717"/>
                <a:gd name="connsiteX2" fmla="*/ 405003 w 405003"/>
                <a:gd name="connsiteY2" fmla="*/ 235744 h 404717"/>
                <a:gd name="connsiteX3" fmla="*/ 405003 w 405003"/>
                <a:gd name="connsiteY3" fmla="*/ 169164 h 404717"/>
                <a:gd name="connsiteX4" fmla="*/ 393287 w 405003"/>
                <a:gd name="connsiteY4" fmla="*/ 157448 h 404717"/>
                <a:gd name="connsiteX5" fmla="*/ 364046 w 405003"/>
                <a:gd name="connsiteY5" fmla="*/ 157448 h 404717"/>
                <a:gd name="connsiteX6" fmla="*/ 348520 w 405003"/>
                <a:gd name="connsiteY6" fmla="*/ 120015 h 404717"/>
                <a:gd name="connsiteX7" fmla="*/ 369189 w 405003"/>
                <a:gd name="connsiteY7" fmla="*/ 99346 h 404717"/>
                <a:gd name="connsiteX8" fmla="*/ 369189 w 405003"/>
                <a:gd name="connsiteY8" fmla="*/ 82772 h 404717"/>
                <a:gd name="connsiteX9" fmla="*/ 322040 w 405003"/>
                <a:gd name="connsiteY9" fmla="*/ 35623 h 404717"/>
                <a:gd name="connsiteX10" fmla="*/ 305657 w 405003"/>
                <a:gd name="connsiteY10" fmla="*/ 35623 h 404717"/>
                <a:gd name="connsiteX11" fmla="*/ 284893 w 405003"/>
                <a:gd name="connsiteY11" fmla="*/ 56388 h 404717"/>
                <a:gd name="connsiteX12" fmla="*/ 247459 w 405003"/>
                <a:gd name="connsiteY12" fmla="*/ 40862 h 404717"/>
                <a:gd name="connsiteX13" fmla="*/ 247459 w 405003"/>
                <a:gd name="connsiteY13" fmla="*/ 11525 h 404717"/>
                <a:gd name="connsiteX14" fmla="*/ 235934 w 405003"/>
                <a:gd name="connsiteY14" fmla="*/ 0 h 404717"/>
                <a:gd name="connsiteX15" fmla="*/ 169069 w 405003"/>
                <a:gd name="connsiteY15" fmla="*/ 0 h 404717"/>
                <a:gd name="connsiteX16" fmla="*/ 157544 w 405003"/>
                <a:gd name="connsiteY16" fmla="*/ 11525 h 404717"/>
                <a:gd name="connsiteX17" fmla="*/ 157544 w 405003"/>
                <a:gd name="connsiteY17" fmla="*/ 40862 h 404717"/>
                <a:gd name="connsiteX18" fmla="*/ 120110 w 405003"/>
                <a:gd name="connsiteY18" fmla="*/ 56388 h 404717"/>
                <a:gd name="connsiteX19" fmla="*/ 99346 w 405003"/>
                <a:gd name="connsiteY19" fmla="*/ 35623 h 404717"/>
                <a:gd name="connsiteX20" fmla="*/ 82963 w 405003"/>
                <a:gd name="connsiteY20" fmla="*/ 35623 h 404717"/>
                <a:gd name="connsiteX21" fmla="*/ 35719 w 405003"/>
                <a:gd name="connsiteY21" fmla="*/ 82868 h 404717"/>
                <a:gd name="connsiteX22" fmla="*/ 35719 w 405003"/>
                <a:gd name="connsiteY22" fmla="*/ 99250 h 404717"/>
                <a:gd name="connsiteX23" fmla="*/ 56483 w 405003"/>
                <a:gd name="connsiteY23" fmla="*/ 120015 h 404717"/>
                <a:gd name="connsiteX24" fmla="*/ 40957 w 405003"/>
                <a:gd name="connsiteY24" fmla="*/ 157448 h 404717"/>
                <a:gd name="connsiteX25" fmla="*/ 11525 w 405003"/>
                <a:gd name="connsiteY25" fmla="*/ 157448 h 404717"/>
                <a:gd name="connsiteX26" fmla="*/ 0 w 405003"/>
                <a:gd name="connsiteY26" fmla="*/ 168973 h 404717"/>
                <a:gd name="connsiteX27" fmla="*/ 0 w 405003"/>
                <a:gd name="connsiteY27" fmla="*/ 235839 h 404717"/>
                <a:gd name="connsiteX28" fmla="*/ 11525 w 405003"/>
                <a:gd name="connsiteY28" fmla="*/ 247364 h 404717"/>
                <a:gd name="connsiteX29" fmla="*/ 40862 w 405003"/>
                <a:gd name="connsiteY29" fmla="*/ 247364 h 404717"/>
                <a:gd name="connsiteX30" fmla="*/ 56388 w 405003"/>
                <a:gd name="connsiteY30" fmla="*/ 284798 h 404717"/>
                <a:gd name="connsiteX31" fmla="*/ 35623 w 405003"/>
                <a:gd name="connsiteY31" fmla="*/ 305562 h 404717"/>
                <a:gd name="connsiteX32" fmla="*/ 35623 w 405003"/>
                <a:gd name="connsiteY32" fmla="*/ 321850 h 404717"/>
                <a:gd name="connsiteX33" fmla="*/ 82867 w 405003"/>
                <a:gd name="connsiteY33" fmla="*/ 369094 h 404717"/>
                <a:gd name="connsiteX34" fmla="*/ 99250 w 405003"/>
                <a:gd name="connsiteY34" fmla="*/ 369094 h 404717"/>
                <a:gd name="connsiteX35" fmla="*/ 120015 w 405003"/>
                <a:gd name="connsiteY35" fmla="*/ 348329 h 404717"/>
                <a:gd name="connsiteX36" fmla="*/ 157448 w 405003"/>
                <a:gd name="connsiteY36" fmla="*/ 363855 h 404717"/>
                <a:gd name="connsiteX37" fmla="*/ 157448 w 405003"/>
                <a:gd name="connsiteY37" fmla="*/ 393192 h 404717"/>
                <a:gd name="connsiteX38" fmla="*/ 168973 w 405003"/>
                <a:gd name="connsiteY38" fmla="*/ 404717 h 404717"/>
                <a:gd name="connsiteX39" fmla="*/ 235648 w 405003"/>
                <a:gd name="connsiteY39" fmla="*/ 404717 h 404717"/>
                <a:gd name="connsiteX40" fmla="*/ 247269 w 405003"/>
                <a:gd name="connsiteY40" fmla="*/ 393097 h 404717"/>
                <a:gd name="connsiteX41" fmla="*/ 247269 w 405003"/>
                <a:gd name="connsiteY41" fmla="*/ 363855 h 404717"/>
                <a:gd name="connsiteX42" fmla="*/ 284702 w 405003"/>
                <a:gd name="connsiteY42" fmla="*/ 348329 h 404717"/>
                <a:gd name="connsiteX43" fmla="*/ 305371 w 405003"/>
                <a:gd name="connsiteY43" fmla="*/ 368998 h 404717"/>
                <a:gd name="connsiteX44" fmla="*/ 321755 w 405003"/>
                <a:gd name="connsiteY44" fmla="*/ 368998 h 404717"/>
                <a:gd name="connsiteX45" fmla="*/ 368903 w 405003"/>
                <a:gd name="connsiteY45" fmla="*/ 321850 h 404717"/>
                <a:gd name="connsiteX46" fmla="*/ 368903 w 405003"/>
                <a:gd name="connsiteY46" fmla="*/ 305372 h 404717"/>
                <a:gd name="connsiteX47" fmla="*/ 348615 w 405003"/>
                <a:gd name="connsiteY47" fmla="*/ 284798 h 404717"/>
                <a:gd name="connsiteX48" fmla="*/ 364141 w 405003"/>
                <a:gd name="connsiteY48" fmla="*/ 247364 h 4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05003" h="404717">
                  <a:moveTo>
                    <a:pt x="364141" y="247364"/>
                  </a:moveTo>
                  <a:lnTo>
                    <a:pt x="393383" y="247364"/>
                  </a:lnTo>
                  <a:cubicBezTo>
                    <a:pt x="399859" y="247364"/>
                    <a:pt x="405003" y="242125"/>
                    <a:pt x="405003" y="235744"/>
                  </a:cubicBezTo>
                  <a:lnTo>
                    <a:pt x="405003" y="169164"/>
                  </a:lnTo>
                  <a:cubicBezTo>
                    <a:pt x="405003" y="162687"/>
                    <a:pt x="399764" y="157448"/>
                    <a:pt x="393287" y="157448"/>
                  </a:cubicBezTo>
                  <a:lnTo>
                    <a:pt x="364046" y="157448"/>
                  </a:lnTo>
                  <a:cubicBezTo>
                    <a:pt x="344519" y="157448"/>
                    <a:pt x="334709" y="133826"/>
                    <a:pt x="348520" y="120015"/>
                  </a:cubicBezTo>
                  <a:lnTo>
                    <a:pt x="369189" y="99346"/>
                  </a:lnTo>
                  <a:cubicBezTo>
                    <a:pt x="373761" y="94774"/>
                    <a:pt x="373761" y="87344"/>
                    <a:pt x="369189" y="82772"/>
                  </a:cubicBezTo>
                  <a:lnTo>
                    <a:pt x="322040" y="35623"/>
                  </a:lnTo>
                  <a:cubicBezTo>
                    <a:pt x="317563" y="31147"/>
                    <a:pt x="310229" y="31147"/>
                    <a:pt x="305657" y="35623"/>
                  </a:cubicBezTo>
                  <a:lnTo>
                    <a:pt x="284893" y="56388"/>
                  </a:lnTo>
                  <a:cubicBezTo>
                    <a:pt x="271081" y="70199"/>
                    <a:pt x="247459" y="60389"/>
                    <a:pt x="247459" y="40862"/>
                  </a:cubicBezTo>
                  <a:lnTo>
                    <a:pt x="247459" y="11525"/>
                  </a:lnTo>
                  <a:cubicBezTo>
                    <a:pt x="247459" y="5144"/>
                    <a:pt x="242316" y="0"/>
                    <a:pt x="235934" y="0"/>
                  </a:cubicBezTo>
                  <a:lnTo>
                    <a:pt x="169069" y="0"/>
                  </a:lnTo>
                  <a:cubicBezTo>
                    <a:pt x="162687" y="0"/>
                    <a:pt x="157544" y="5144"/>
                    <a:pt x="157544" y="11525"/>
                  </a:cubicBezTo>
                  <a:lnTo>
                    <a:pt x="157544" y="40862"/>
                  </a:lnTo>
                  <a:cubicBezTo>
                    <a:pt x="157544" y="60389"/>
                    <a:pt x="133921" y="70199"/>
                    <a:pt x="120110" y="56388"/>
                  </a:cubicBezTo>
                  <a:lnTo>
                    <a:pt x="99346" y="35623"/>
                  </a:lnTo>
                  <a:cubicBezTo>
                    <a:pt x="94869" y="31147"/>
                    <a:pt x="87535" y="31147"/>
                    <a:pt x="82963" y="35623"/>
                  </a:cubicBezTo>
                  <a:lnTo>
                    <a:pt x="35719" y="82868"/>
                  </a:lnTo>
                  <a:cubicBezTo>
                    <a:pt x="31242" y="87344"/>
                    <a:pt x="31242" y="94679"/>
                    <a:pt x="35719" y="99250"/>
                  </a:cubicBezTo>
                  <a:lnTo>
                    <a:pt x="56483" y="120015"/>
                  </a:lnTo>
                  <a:cubicBezTo>
                    <a:pt x="70294" y="133826"/>
                    <a:pt x="60484" y="157448"/>
                    <a:pt x="40957" y="157448"/>
                  </a:cubicBezTo>
                  <a:lnTo>
                    <a:pt x="11525" y="157448"/>
                  </a:lnTo>
                  <a:cubicBezTo>
                    <a:pt x="5144" y="157448"/>
                    <a:pt x="0" y="162592"/>
                    <a:pt x="0" y="168973"/>
                  </a:cubicBezTo>
                  <a:lnTo>
                    <a:pt x="0" y="235839"/>
                  </a:lnTo>
                  <a:cubicBezTo>
                    <a:pt x="0" y="242221"/>
                    <a:pt x="5144" y="247364"/>
                    <a:pt x="11525" y="247364"/>
                  </a:cubicBezTo>
                  <a:lnTo>
                    <a:pt x="40862" y="247364"/>
                  </a:lnTo>
                  <a:cubicBezTo>
                    <a:pt x="60388" y="247364"/>
                    <a:pt x="70199" y="270986"/>
                    <a:pt x="56388" y="284798"/>
                  </a:cubicBezTo>
                  <a:lnTo>
                    <a:pt x="35623" y="305562"/>
                  </a:lnTo>
                  <a:cubicBezTo>
                    <a:pt x="31147" y="310039"/>
                    <a:pt x="31147" y="317373"/>
                    <a:pt x="35623" y="321850"/>
                  </a:cubicBezTo>
                  <a:lnTo>
                    <a:pt x="82867" y="369094"/>
                  </a:lnTo>
                  <a:cubicBezTo>
                    <a:pt x="87344" y="373571"/>
                    <a:pt x="94678" y="373571"/>
                    <a:pt x="99250" y="369094"/>
                  </a:cubicBezTo>
                  <a:lnTo>
                    <a:pt x="120015" y="348329"/>
                  </a:lnTo>
                  <a:cubicBezTo>
                    <a:pt x="133826" y="334518"/>
                    <a:pt x="157448" y="344329"/>
                    <a:pt x="157448" y="363855"/>
                  </a:cubicBezTo>
                  <a:lnTo>
                    <a:pt x="157448" y="393192"/>
                  </a:lnTo>
                  <a:cubicBezTo>
                    <a:pt x="157448" y="399574"/>
                    <a:pt x="162592" y="404717"/>
                    <a:pt x="168973" y="404717"/>
                  </a:cubicBezTo>
                  <a:lnTo>
                    <a:pt x="235648" y="404717"/>
                  </a:lnTo>
                  <a:cubicBezTo>
                    <a:pt x="242125" y="404717"/>
                    <a:pt x="247269" y="399479"/>
                    <a:pt x="247269" y="393097"/>
                  </a:cubicBezTo>
                  <a:lnTo>
                    <a:pt x="247269" y="363855"/>
                  </a:lnTo>
                  <a:cubicBezTo>
                    <a:pt x="247269" y="344329"/>
                    <a:pt x="270891" y="334518"/>
                    <a:pt x="284702" y="348329"/>
                  </a:cubicBezTo>
                  <a:lnTo>
                    <a:pt x="305371" y="368998"/>
                  </a:lnTo>
                  <a:cubicBezTo>
                    <a:pt x="309943" y="373571"/>
                    <a:pt x="317278" y="373571"/>
                    <a:pt x="321755" y="368998"/>
                  </a:cubicBezTo>
                  <a:lnTo>
                    <a:pt x="368903" y="321850"/>
                  </a:lnTo>
                  <a:cubicBezTo>
                    <a:pt x="373475" y="317278"/>
                    <a:pt x="373475" y="309944"/>
                    <a:pt x="368903" y="305372"/>
                  </a:cubicBezTo>
                  <a:lnTo>
                    <a:pt x="348615" y="284798"/>
                  </a:lnTo>
                  <a:cubicBezTo>
                    <a:pt x="334804" y="270986"/>
                    <a:pt x="344614" y="247364"/>
                    <a:pt x="364141" y="247364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5E9ABA3-3893-992E-8975-DB9BAAF21B56}"/>
                </a:ext>
              </a:extLst>
            </p:cNvPr>
            <p:cNvSpPr/>
            <p:nvPr/>
          </p:nvSpPr>
          <p:spPr>
            <a:xfrm>
              <a:off x="4660914" y="1852435"/>
              <a:ext cx="17655" cy="17655"/>
            </a:xfrm>
            <a:custGeom>
              <a:avLst/>
              <a:gdLst>
                <a:gd name="connsiteX0" fmla="*/ 70485 w 70485"/>
                <a:gd name="connsiteY0" fmla="*/ 35242 h 70485"/>
                <a:gd name="connsiteX1" fmla="*/ 35242 w 70485"/>
                <a:gd name="connsiteY1" fmla="*/ 70485 h 70485"/>
                <a:gd name="connsiteX2" fmla="*/ 0 w 70485"/>
                <a:gd name="connsiteY2" fmla="*/ 35242 h 70485"/>
                <a:gd name="connsiteX3" fmla="*/ 35242 w 70485"/>
                <a:gd name="connsiteY3" fmla="*/ 0 h 70485"/>
                <a:gd name="connsiteX4" fmla="*/ 70485 w 70485"/>
                <a:gd name="connsiteY4" fmla="*/ 35242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2"/>
                  </a:moveTo>
                  <a:cubicBezTo>
                    <a:pt x="70485" y="54706"/>
                    <a:pt x="54706" y="70485"/>
                    <a:pt x="35242" y="70485"/>
                  </a:cubicBezTo>
                  <a:cubicBezTo>
                    <a:pt x="15779" y="70485"/>
                    <a:pt x="0" y="54706"/>
                    <a:pt x="0" y="35242"/>
                  </a:cubicBezTo>
                  <a:cubicBezTo>
                    <a:pt x="0" y="15779"/>
                    <a:pt x="15779" y="0"/>
                    <a:pt x="35242" y="0"/>
                  </a:cubicBezTo>
                  <a:cubicBezTo>
                    <a:pt x="54706" y="0"/>
                    <a:pt x="70485" y="15779"/>
                    <a:pt x="70485" y="3524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64B5FC0-DC0D-4D04-AAFD-F8FFBC6BFFD8}"/>
                </a:ext>
              </a:extLst>
            </p:cNvPr>
            <p:cNvSpPr/>
            <p:nvPr/>
          </p:nvSpPr>
          <p:spPr>
            <a:xfrm>
              <a:off x="4707771" y="1845921"/>
              <a:ext cx="17655" cy="1765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706"/>
                    <a:pt x="54706" y="70485"/>
                    <a:pt x="35243" y="70485"/>
                  </a:cubicBezTo>
                  <a:cubicBezTo>
                    <a:pt x="15779" y="70485"/>
                    <a:pt x="0" y="54706"/>
                    <a:pt x="0" y="35243"/>
                  </a:cubicBezTo>
                  <a:cubicBezTo>
                    <a:pt x="0" y="15779"/>
                    <a:pt x="15779" y="0"/>
                    <a:pt x="35243" y="0"/>
                  </a:cubicBezTo>
                  <a:cubicBezTo>
                    <a:pt x="54706" y="0"/>
                    <a:pt x="70485" y="15779"/>
                    <a:pt x="70485" y="35243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431540C-F09C-AD3B-AE14-6D913CDB687E}"/>
                </a:ext>
              </a:extLst>
            </p:cNvPr>
            <p:cNvSpPr/>
            <p:nvPr/>
          </p:nvSpPr>
          <p:spPr>
            <a:xfrm>
              <a:off x="4744895" y="1822779"/>
              <a:ext cx="17655" cy="17655"/>
            </a:xfrm>
            <a:custGeom>
              <a:avLst/>
              <a:gdLst>
                <a:gd name="connsiteX0" fmla="*/ 70485 w 70485"/>
                <a:gd name="connsiteY0" fmla="*/ 35242 h 70485"/>
                <a:gd name="connsiteX1" fmla="*/ 35243 w 70485"/>
                <a:gd name="connsiteY1" fmla="*/ 70485 h 70485"/>
                <a:gd name="connsiteX2" fmla="*/ 0 w 70485"/>
                <a:gd name="connsiteY2" fmla="*/ 35242 h 70485"/>
                <a:gd name="connsiteX3" fmla="*/ 35243 w 70485"/>
                <a:gd name="connsiteY3" fmla="*/ 0 h 70485"/>
                <a:gd name="connsiteX4" fmla="*/ 70485 w 70485"/>
                <a:gd name="connsiteY4" fmla="*/ 35242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2"/>
                  </a:moveTo>
                  <a:cubicBezTo>
                    <a:pt x="70485" y="54706"/>
                    <a:pt x="54706" y="70485"/>
                    <a:pt x="35243" y="70485"/>
                  </a:cubicBezTo>
                  <a:cubicBezTo>
                    <a:pt x="15779" y="70485"/>
                    <a:pt x="0" y="54706"/>
                    <a:pt x="0" y="35242"/>
                  </a:cubicBezTo>
                  <a:cubicBezTo>
                    <a:pt x="0" y="15779"/>
                    <a:pt x="15779" y="0"/>
                    <a:pt x="35243" y="0"/>
                  </a:cubicBezTo>
                  <a:cubicBezTo>
                    <a:pt x="54706" y="0"/>
                    <a:pt x="70485" y="15779"/>
                    <a:pt x="70485" y="3524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AC6A76F-6636-1323-077D-FD019A139593}"/>
                </a:ext>
              </a:extLst>
            </p:cNvPr>
            <p:cNvSpPr/>
            <p:nvPr/>
          </p:nvSpPr>
          <p:spPr>
            <a:xfrm>
              <a:off x="4790584" y="1796463"/>
              <a:ext cx="17655" cy="1765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706"/>
                    <a:pt x="54706" y="70485"/>
                    <a:pt x="35243" y="70485"/>
                  </a:cubicBezTo>
                  <a:cubicBezTo>
                    <a:pt x="15779" y="70485"/>
                    <a:pt x="0" y="54706"/>
                    <a:pt x="0" y="35243"/>
                  </a:cubicBezTo>
                  <a:cubicBezTo>
                    <a:pt x="0" y="15779"/>
                    <a:pt x="15779" y="0"/>
                    <a:pt x="35243" y="0"/>
                  </a:cubicBezTo>
                  <a:cubicBezTo>
                    <a:pt x="54706" y="0"/>
                    <a:pt x="70485" y="15779"/>
                    <a:pt x="70485" y="35243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D2E0BAA-695B-515B-3DE7-9DDB55A2B10B}"/>
                </a:ext>
              </a:extLst>
            </p:cNvPr>
            <p:cNvSpPr/>
            <p:nvPr/>
          </p:nvSpPr>
          <p:spPr>
            <a:xfrm>
              <a:off x="4678569" y="1857326"/>
              <a:ext cx="29274" cy="3937"/>
            </a:xfrm>
            <a:custGeom>
              <a:avLst/>
              <a:gdLst>
                <a:gd name="connsiteX0" fmla="*/ 0 w 116871"/>
                <a:gd name="connsiteY0" fmla="*/ 15716 h 15716"/>
                <a:gd name="connsiteX1" fmla="*/ 116872 w 116871"/>
                <a:gd name="connsiteY1" fmla="*/ 0 h 1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871" h="15716">
                  <a:moveTo>
                    <a:pt x="0" y="15716"/>
                  </a:moveTo>
                  <a:lnTo>
                    <a:pt x="116872" y="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D04FB9-50C6-95E3-82B9-527DD4014A43}"/>
                </a:ext>
              </a:extLst>
            </p:cNvPr>
            <p:cNvSpPr/>
            <p:nvPr/>
          </p:nvSpPr>
          <p:spPr>
            <a:xfrm>
              <a:off x="4725450" y="1837022"/>
              <a:ext cx="21282" cy="15412"/>
            </a:xfrm>
            <a:custGeom>
              <a:avLst/>
              <a:gdLst>
                <a:gd name="connsiteX0" fmla="*/ 0 w 84963"/>
                <a:gd name="connsiteY0" fmla="*/ 61532 h 61531"/>
                <a:gd name="connsiteX1" fmla="*/ 84963 w 84963"/>
                <a:gd name="connsiteY1" fmla="*/ 0 h 6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963" h="61531">
                  <a:moveTo>
                    <a:pt x="0" y="61532"/>
                  </a:moveTo>
                  <a:lnTo>
                    <a:pt x="84963" y="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F0473CD-A43F-6050-1B11-0911220C7E1E}"/>
                </a:ext>
              </a:extLst>
            </p:cNvPr>
            <p:cNvSpPr/>
            <p:nvPr/>
          </p:nvSpPr>
          <p:spPr>
            <a:xfrm>
              <a:off x="4761238" y="1810086"/>
              <a:ext cx="30753" cy="16939"/>
            </a:xfrm>
            <a:custGeom>
              <a:avLst/>
              <a:gdLst>
                <a:gd name="connsiteX0" fmla="*/ 0 w 122777"/>
                <a:gd name="connsiteY0" fmla="*/ 67628 h 67627"/>
                <a:gd name="connsiteX1" fmla="*/ 122777 w 122777"/>
                <a:gd name="connsiteY1" fmla="*/ 0 h 6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777" h="67627">
                  <a:moveTo>
                    <a:pt x="0" y="67628"/>
                  </a:moveTo>
                  <a:lnTo>
                    <a:pt x="122777" y="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C114E48-0219-E433-35F8-F725D6646382}"/>
                </a:ext>
              </a:extLst>
            </p:cNvPr>
            <p:cNvSpPr/>
            <p:nvPr/>
          </p:nvSpPr>
          <p:spPr>
            <a:xfrm>
              <a:off x="4560957" y="1702591"/>
              <a:ext cx="296822" cy="242926"/>
            </a:xfrm>
            <a:custGeom>
              <a:avLst/>
              <a:gdLst>
                <a:gd name="connsiteX0" fmla="*/ 948976 w 1185005"/>
                <a:gd name="connsiteY0" fmla="*/ 808482 h 969835"/>
                <a:gd name="connsiteX1" fmla="*/ 394811 w 1185005"/>
                <a:gd name="connsiteY1" fmla="*/ 808482 h 969835"/>
                <a:gd name="connsiteX2" fmla="*/ 394811 w 1185005"/>
                <a:gd name="connsiteY2" fmla="*/ 323374 h 969835"/>
                <a:gd name="connsiteX3" fmla="*/ 394811 w 1185005"/>
                <a:gd name="connsiteY3" fmla="*/ 323374 h 969835"/>
                <a:gd name="connsiteX4" fmla="*/ 1185005 w 1185005"/>
                <a:gd name="connsiteY4" fmla="*/ 323374 h 969835"/>
                <a:gd name="connsiteX5" fmla="*/ 1185005 w 1185005"/>
                <a:gd name="connsiteY5" fmla="*/ 594360 h 969835"/>
                <a:gd name="connsiteX6" fmla="*/ 790194 w 1185005"/>
                <a:gd name="connsiteY6" fmla="*/ 808482 h 969835"/>
                <a:gd name="connsiteX7" fmla="*/ 790194 w 1185005"/>
                <a:gd name="connsiteY7" fmla="*/ 969836 h 969835"/>
                <a:gd name="connsiteX8" fmla="*/ 592646 w 1185005"/>
                <a:gd name="connsiteY8" fmla="*/ 969836 h 969835"/>
                <a:gd name="connsiteX9" fmla="*/ 987457 w 1185005"/>
                <a:gd name="connsiteY9" fmla="*/ 969836 h 969835"/>
                <a:gd name="connsiteX10" fmla="*/ 118682 w 1185005"/>
                <a:gd name="connsiteY10" fmla="*/ 161830 h 969835"/>
                <a:gd name="connsiteX11" fmla="*/ 355568 w 1185005"/>
                <a:gd name="connsiteY11" fmla="*/ 161830 h 969835"/>
                <a:gd name="connsiteX12" fmla="*/ 118682 w 1185005"/>
                <a:gd name="connsiteY12" fmla="*/ 808482 h 969835"/>
                <a:gd name="connsiteX13" fmla="*/ 394907 w 1185005"/>
                <a:gd name="connsiteY13" fmla="*/ 808482 h 969835"/>
                <a:gd name="connsiteX14" fmla="*/ 118682 w 1185005"/>
                <a:gd name="connsiteY14" fmla="*/ 646748 h 969835"/>
                <a:gd name="connsiteX15" fmla="*/ 396716 w 1185005"/>
                <a:gd name="connsiteY15" fmla="*/ 646748 h 969835"/>
                <a:gd name="connsiteX16" fmla="*/ 474155 w 1185005"/>
                <a:gd name="connsiteY16" fmla="*/ 323374 h 969835"/>
                <a:gd name="connsiteX17" fmla="*/ 474155 w 1185005"/>
                <a:gd name="connsiteY17" fmla="*/ 0 h 969835"/>
                <a:gd name="connsiteX18" fmla="*/ 0 w 1185005"/>
                <a:gd name="connsiteY18" fmla="*/ 0 h 969835"/>
                <a:gd name="connsiteX19" fmla="*/ 0 w 1185005"/>
                <a:gd name="connsiteY19" fmla="*/ 969836 h 969835"/>
                <a:gd name="connsiteX20" fmla="*/ 474155 w 1185005"/>
                <a:gd name="connsiteY20" fmla="*/ 969836 h 969835"/>
                <a:gd name="connsiteX21" fmla="*/ 474155 w 1185005"/>
                <a:gd name="connsiteY21" fmla="*/ 808482 h 96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5005" h="969835">
                  <a:moveTo>
                    <a:pt x="948976" y="808482"/>
                  </a:moveTo>
                  <a:lnTo>
                    <a:pt x="394811" y="808482"/>
                  </a:lnTo>
                  <a:lnTo>
                    <a:pt x="394811" y="323374"/>
                  </a:lnTo>
                  <a:moveTo>
                    <a:pt x="394811" y="323374"/>
                  </a:moveTo>
                  <a:lnTo>
                    <a:pt x="1185005" y="323374"/>
                  </a:lnTo>
                  <a:lnTo>
                    <a:pt x="1185005" y="594360"/>
                  </a:lnTo>
                  <a:moveTo>
                    <a:pt x="790194" y="808482"/>
                  </a:moveTo>
                  <a:lnTo>
                    <a:pt x="790194" y="969836"/>
                  </a:lnTo>
                  <a:moveTo>
                    <a:pt x="592646" y="969836"/>
                  </a:moveTo>
                  <a:lnTo>
                    <a:pt x="987457" y="969836"/>
                  </a:lnTo>
                  <a:moveTo>
                    <a:pt x="118682" y="161830"/>
                  </a:moveTo>
                  <a:lnTo>
                    <a:pt x="355568" y="161830"/>
                  </a:lnTo>
                  <a:moveTo>
                    <a:pt x="118682" y="808482"/>
                  </a:moveTo>
                  <a:lnTo>
                    <a:pt x="394907" y="808482"/>
                  </a:lnTo>
                  <a:moveTo>
                    <a:pt x="118682" y="646748"/>
                  </a:moveTo>
                  <a:lnTo>
                    <a:pt x="396716" y="646748"/>
                  </a:lnTo>
                  <a:moveTo>
                    <a:pt x="474155" y="323374"/>
                  </a:moveTo>
                  <a:lnTo>
                    <a:pt x="474155" y="0"/>
                  </a:lnTo>
                  <a:lnTo>
                    <a:pt x="0" y="0"/>
                  </a:lnTo>
                  <a:lnTo>
                    <a:pt x="0" y="969836"/>
                  </a:lnTo>
                  <a:lnTo>
                    <a:pt x="474155" y="969836"/>
                  </a:lnTo>
                  <a:lnTo>
                    <a:pt x="474155" y="808482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E5FC660A-B41D-F1CC-FAFC-93E8DF621B86}"/>
              </a:ext>
            </a:extLst>
          </p:cNvPr>
          <p:cNvSpPr txBox="1"/>
          <p:nvPr/>
        </p:nvSpPr>
        <p:spPr>
          <a:xfrm>
            <a:off x="3544017" y="2337112"/>
            <a:ext cx="233070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/>
              <a:t>Scale across a much larger hardware footprint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4E4191A-F8A5-D047-CF74-3234AEE39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91675" y="1682205"/>
            <a:ext cx="299750" cy="283698"/>
            <a:chOff x="7291675" y="1682205"/>
            <a:chExt cx="299750" cy="283698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E79346A-A83D-60E4-6201-70F2DD2A1F15}"/>
                </a:ext>
              </a:extLst>
            </p:cNvPr>
            <p:cNvSpPr/>
            <p:nvPr/>
          </p:nvSpPr>
          <p:spPr>
            <a:xfrm>
              <a:off x="7323733" y="1761013"/>
              <a:ext cx="197621" cy="181420"/>
            </a:xfrm>
            <a:custGeom>
              <a:avLst/>
              <a:gdLst>
                <a:gd name="connsiteX0" fmla="*/ 38386 w 385762"/>
                <a:gd name="connsiteY0" fmla="*/ 0 h 310705"/>
                <a:gd name="connsiteX1" fmla="*/ 12097 w 385762"/>
                <a:gd name="connsiteY1" fmla="*/ 26956 h 310705"/>
                <a:gd name="connsiteX2" fmla="*/ 0 w 385762"/>
                <a:gd name="connsiteY2" fmla="*/ 14192 h 310705"/>
                <a:gd name="connsiteX3" fmla="*/ 0 w 385762"/>
                <a:gd name="connsiteY3" fmla="*/ 128492 h 310705"/>
                <a:gd name="connsiteX4" fmla="*/ 12097 w 385762"/>
                <a:gd name="connsiteY4" fmla="*/ 141256 h 310705"/>
                <a:gd name="connsiteX5" fmla="*/ 38386 w 385762"/>
                <a:gd name="connsiteY5" fmla="*/ 114300 h 310705"/>
                <a:gd name="connsiteX6" fmla="*/ 0 w 385762"/>
                <a:gd name="connsiteY6" fmla="*/ 234791 h 310705"/>
                <a:gd name="connsiteX7" fmla="*/ 12097 w 385762"/>
                <a:gd name="connsiteY7" fmla="*/ 247555 h 310705"/>
                <a:gd name="connsiteX8" fmla="*/ 38386 w 385762"/>
                <a:gd name="connsiteY8" fmla="*/ 220599 h 310705"/>
                <a:gd name="connsiteX9" fmla="*/ 373475 w 385762"/>
                <a:gd name="connsiteY9" fmla="*/ 179927 h 310705"/>
                <a:gd name="connsiteX10" fmla="*/ 373475 w 385762"/>
                <a:gd name="connsiteY10" fmla="*/ 268605 h 310705"/>
                <a:gd name="connsiteX11" fmla="*/ 385763 w 385762"/>
                <a:gd name="connsiteY11" fmla="*/ 298418 h 310705"/>
                <a:gd name="connsiteX12" fmla="*/ 373475 w 385762"/>
                <a:gd name="connsiteY12" fmla="*/ 286131 h 310705"/>
                <a:gd name="connsiteX13" fmla="*/ 361283 w 385762"/>
                <a:gd name="connsiteY13" fmla="*/ 298418 h 310705"/>
                <a:gd name="connsiteX14" fmla="*/ 373571 w 385762"/>
                <a:gd name="connsiteY14" fmla="*/ 310706 h 310705"/>
                <a:gd name="connsiteX15" fmla="*/ 385763 w 385762"/>
                <a:gd name="connsiteY15" fmla="*/ 298418 h 3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762" h="310705">
                  <a:moveTo>
                    <a:pt x="38386" y="0"/>
                  </a:moveTo>
                  <a:lnTo>
                    <a:pt x="12097" y="26956"/>
                  </a:lnTo>
                  <a:lnTo>
                    <a:pt x="0" y="14192"/>
                  </a:lnTo>
                  <a:moveTo>
                    <a:pt x="0" y="128492"/>
                  </a:moveTo>
                  <a:lnTo>
                    <a:pt x="12097" y="141256"/>
                  </a:lnTo>
                  <a:lnTo>
                    <a:pt x="38386" y="114300"/>
                  </a:lnTo>
                  <a:moveTo>
                    <a:pt x="0" y="234791"/>
                  </a:moveTo>
                  <a:lnTo>
                    <a:pt x="12097" y="247555"/>
                  </a:lnTo>
                  <a:lnTo>
                    <a:pt x="38386" y="220599"/>
                  </a:lnTo>
                  <a:moveTo>
                    <a:pt x="373475" y="179927"/>
                  </a:moveTo>
                  <a:lnTo>
                    <a:pt x="373475" y="268605"/>
                  </a:lnTo>
                  <a:moveTo>
                    <a:pt x="385763" y="298418"/>
                  </a:moveTo>
                  <a:cubicBezTo>
                    <a:pt x="385763" y="291656"/>
                    <a:pt x="380238" y="286131"/>
                    <a:pt x="373475" y="286131"/>
                  </a:cubicBezTo>
                  <a:cubicBezTo>
                    <a:pt x="366713" y="286131"/>
                    <a:pt x="361283" y="291656"/>
                    <a:pt x="361283" y="298418"/>
                  </a:cubicBezTo>
                  <a:cubicBezTo>
                    <a:pt x="361283" y="305181"/>
                    <a:pt x="366808" y="310706"/>
                    <a:pt x="373571" y="310706"/>
                  </a:cubicBezTo>
                  <a:cubicBezTo>
                    <a:pt x="380333" y="310706"/>
                    <a:pt x="385763" y="305181"/>
                    <a:pt x="385763" y="298418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38DE9F8-E596-334F-3009-29920DE503C3}"/>
                </a:ext>
              </a:extLst>
            </p:cNvPr>
            <p:cNvSpPr/>
            <p:nvPr/>
          </p:nvSpPr>
          <p:spPr>
            <a:xfrm>
              <a:off x="7291675" y="1682205"/>
              <a:ext cx="299750" cy="283698"/>
            </a:xfrm>
            <a:custGeom>
              <a:avLst/>
              <a:gdLst>
                <a:gd name="connsiteX0" fmla="*/ 287750 w 585120"/>
                <a:gd name="connsiteY0" fmla="*/ 58388 h 485870"/>
                <a:gd name="connsiteX1" fmla="*/ 436531 w 585120"/>
                <a:gd name="connsiteY1" fmla="*/ 58388 h 485870"/>
                <a:gd name="connsiteX2" fmla="*/ 436531 w 585120"/>
                <a:gd name="connsiteY2" fmla="*/ 228029 h 485870"/>
                <a:gd name="connsiteX3" fmla="*/ 137351 w 585120"/>
                <a:gd name="connsiteY3" fmla="*/ 58388 h 485870"/>
                <a:gd name="connsiteX4" fmla="*/ 0 w 585120"/>
                <a:gd name="connsiteY4" fmla="*/ 58388 h 485870"/>
                <a:gd name="connsiteX5" fmla="*/ 0 w 585120"/>
                <a:gd name="connsiteY5" fmla="*/ 466344 h 485870"/>
                <a:gd name="connsiteX6" fmla="*/ 296037 w 585120"/>
                <a:gd name="connsiteY6" fmla="*/ 466344 h 485870"/>
                <a:gd name="connsiteX7" fmla="*/ 585121 w 585120"/>
                <a:gd name="connsiteY7" fmla="*/ 485870 h 485870"/>
                <a:gd name="connsiteX8" fmla="*/ 510635 w 585120"/>
                <a:gd name="connsiteY8" fmla="*/ 356807 h 485870"/>
                <a:gd name="connsiteX9" fmla="*/ 436150 w 585120"/>
                <a:gd name="connsiteY9" fmla="*/ 227743 h 485870"/>
                <a:gd name="connsiteX10" fmla="*/ 361664 w 585120"/>
                <a:gd name="connsiteY10" fmla="*/ 356807 h 485870"/>
                <a:gd name="connsiteX11" fmla="*/ 287179 w 585120"/>
                <a:gd name="connsiteY11" fmla="*/ 485870 h 485870"/>
                <a:gd name="connsiteX12" fmla="*/ 436245 w 585120"/>
                <a:gd name="connsiteY12" fmla="*/ 485870 h 485870"/>
                <a:gd name="connsiteX13" fmla="*/ 585121 w 585120"/>
                <a:gd name="connsiteY13" fmla="*/ 485870 h 485870"/>
                <a:gd name="connsiteX14" fmla="*/ 130207 w 585120"/>
                <a:gd name="connsiteY14" fmla="*/ 147257 h 485870"/>
                <a:gd name="connsiteX15" fmla="*/ 346139 w 585120"/>
                <a:gd name="connsiteY15" fmla="*/ 147257 h 485870"/>
                <a:gd name="connsiteX16" fmla="*/ 130207 w 585120"/>
                <a:gd name="connsiteY16" fmla="*/ 259937 h 485870"/>
                <a:gd name="connsiteX17" fmla="*/ 346139 w 585120"/>
                <a:gd name="connsiteY17" fmla="*/ 259937 h 485870"/>
                <a:gd name="connsiteX18" fmla="*/ 130207 w 585120"/>
                <a:gd name="connsiteY18" fmla="*/ 372713 h 485870"/>
                <a:gd name="connsiteX19" fmla="*/ 346139 w 585120"/>
                <a:gd name="connsiteY19" fmla="*/ 372713 h 485870"/>
                <a:gd name="connsiteX20" fmla="*/ 242126 w 585120"/>
                <a:gd name="connsiteY20" fmla="*/ 29813 h 485870"/>
                <a:gd name="connsiteX21" fmla="*/ 240887 w 585120"/>
                <a:gd name="connsiteY21" fmla="*/ 29813 h 485870"/>
                <a:gd name="connsiteX22" fmla="*/ 240887 w 585120"/>
                <a:gd name="connsiteY22" fmla="*/ 29147 h 485870"/>
                <a:gd name="connsiteX23" fmla="*/ 211741 w 585120"/>
                <a:gd name="connsiteY23" fmla="*/ 0 h 485870"/>
                <a:gd name="connsiteX24" fmla="*/ 182594 w 585120"/>
                <a:gd name="connsiteY24" fmla="*/ 29147 h 485870"/>
                <a:gd name="connsiteX25" fmla="*/ 182594 w 585120"/>
                <a:gd name="connsiteY25" fmla="*/ 29718 h 485870"/>
                <a:gd name="connsiteX26" fmla="*/ 133826 w 585120"/>
                <a:gd name="connsiteY26" fmla="*/ 78581 h 485870"/>
                <a:gd name="connsiteX27" fmla="*/ 290989 w 585120"/>
                <a:gd name="connsiteY27" fmla="*/ 78581 h 485870"/>
                <a:gd name="connsiteX28" fmla="*/ 242126 w 585120"/>
                <a:gd name="connsiteY28" fmla="*/ 29813 h 48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5120" h="485870">
                  <a:moveTo>
                    <a:pt x="287750" y="58388"/>
                  </a:moveTo>
                  <a:lnTo>
                    <a:pt x="436531" y="58388"/>
                  </a:lnTo>
                  <a:lnTo>
                    <a:pt x="436531" y="228029"/>
                  </a:lnTo>
                  <a:moveTo>
                    <a:pt x="137351" y="58388"/>
                  </a:moveTo>
                  <a:lnTo>
                    <a:pt x="0" y="58388"/>
                  </a:lnTo>
                  <a:lnTo>
                    <a:pt x="0" y="466344"/>
                  </a:lnTo>
                  <a:lnTo>
                    <a:pt x="296037" y="466344"/>
                  </a:lnTo>
                  <a:moveTo>
                    <a:pt x="585121" y="485870"/>
                  </a:moveTo>
                  <a:lnTo>
                    <a:pt x="510635" y="356807"/>
                  </a:lnTo>
                  <a:lnTo>
                    <a:pt x="436150" y="227743"/>
                  </a:lnTo>
                  <a:lnTo>
                    <a:pt x="361664" y="356807"/>
                  </a:lnTo>
                  <a:lnTo>
                    <a:pt x="287179" y="485870"/>
                  </a:lnTo>
                  <a:lnTo>
                    <a:pt x="436245" y="485870"/>
                  </a:lnTo>
                  <a:lnTo>
                    <a:pt x="585121" y="485870"/>
                  </a:lnTo>
                  <a:close/>
                  <a:moveTo>
                    <a:pt x="130207" y="147257"/>
                  </a:moveTo>
                  <a:lnTo>
                    <a:pt x="346139" y="147257"/>
                  </a:lnTo>
                  <a:moveTo>
                    <a:pt x="130207" y="259937"/>
                  </a:moveTo>
                  <a:lnTo>
                    <a:pt x="346139" y="259937"/>
                  </a:lnTo>
                  <a:moveTo>
                    <a:pt x="130207" y="372713"/>
                  </a:moveTo>
                  <a:lnTo>
                    <a:pt x="346139" y="372713"/>
                  </a:lnTo>
                  <a:moveTo>
                    <a:pt x="242126" y="29813"/>
                  </a:moveTo>
                  <a:lnTo>
                    <a:pt x="240887" y="29813"/>
                  </a:lnTo>
                  <a:lnTo>
                    <a:pt x="240887" y="29147"/>
                  </a:lnTo>
                  <a:cubicBezTo>
                    <a:pt x="240887" y="13049"/>
                    <a:pt x="227838" y="0"/>
                    <a:pt x="211741" y="0"/>
                  </a:cubicBezTo>
                  <a:cubicBezTo>
                    <a:pt x="195644" y="0"/>
                    <a:pt x="182594" y="13049"/>
                    <a:pt x="182594" y="29147"/>
                  </a:cubicBezTo>
                  <a:lnTo>
                    <a:pt x="182594" y="29718"/>
                  </a:lnTo>
                  <a:cubicBezTo>
                    <a:pt x="155639" y="29718"/>
                    <a:pt x="133826" y="51530"/>
                    <a:pt x="133826" y="78581"/>
                  </a:cubicBezTo>
                  <a:lnTo>
                    <a:pt x="290989" y="78581"/>
                  </a:lnTo>
                  <a:cubicBezTo>
                    <a:pt x="290894" y="51626"/>
                    <a:pt x="269081" y="29813"/>
                    <a:pt x="242126" y="29813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31C489FC-6D7D-DB55-9BAF-D0D316ACA50A}"/>
              </a:ext>
            </a:extLst>
          </p:cNvPr>
          <p:cNvSpPr txBox="1"/>
          <p:nvPr/>
        </p:nvSpPr>
        <p:spPr>
          <a:xfrm>
            <a:off x="6276199" y="2337112"/>
            <a:ext cx="233070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/>
              <a:t>Eliminate the need for sharding large workloads across accounts</a:t>
            </a:r>
          </a:p>
        </p:txBody>
      </p:sp>
      <p:sp>
        <p:nvSpPr>
          <p:cNvPr id="176" name="Money_4">
            <a:extLst>
              <a:ext uri="{FF2B5EF4-FFF2-40B4-BE49-F238E27FC236}">
                <a16:creationId xmlns:a16="http://schemas.microsoft.com/office/drawing/2014/main" id="{88CB9B3C-3F47-D4CD-88E9-0F6074E62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08473" y="1670523"/>
            <a:ext cx="330522" cy="307062"/>
          </a:xfrm>
          <a:custGeom>
            <a:avLst/>
            <a:gdLst>
              <a:gd name="T0" fmla="*/ 267 w 358"/>
              <a:gd name="T1" fmla="*/ 332 h 332"/>
              <a:gd name="T2" fmla="*/ 225 w 358"/>
              <a:gd name="T3" fmla="*/ 332 h 332"/>
              <a:gd name="T4" fmla="*/ 134 w 358"/>
              <a:gd name="T5" fmla="*/ 225 h 332"/>
              <a:gd name="T6" fmla="*/ 225 w 358"/>
              <a:gd name="T7" fmla="*/ 119 h 332"/>
              <a:gd name="T8" fmla="*/ 267 w 358"/>
              <a:gd name="T9" fmla="*/ 119 h 332"/>
              <a:gd name="T10" fmla="*/ 267 w 358"/>
              <a:gd name="T11" fmla="*/ 119 h 332"/>
              <a:gd name="T12" fmla="*/ 177 w 358"/>
              <a:gd name="T13" fmla="*/ 225 h 332"/>
              <a:gd name="T14" fmla="*/ 267 w 358"/>
              <a:gd name="T15" fmla="*/ 332 h 332"/>
              <a:gd name="T16" fmla="*/ 358 w 358"/>
              <a:gd name="T17" fmla="*/ 225 h 332"/>
              <a:gd name="T18" fmla="*/ 267 w 358"/>
              <a:gd name="T19" fmla="*/ 119 h 332"/>
              <a:gd name="T20" fmla="*/ 0 w 358"/>
              <a:gd name="T21" fmla="*/ 269 h 332"/>
              <a:gd name="T22" fmla="*/ 116 w 358"/>
              <a:gd name="T23" fmla="*/ 332 h 332"/>
              <a:gd name="T24" fmla="*/ 183 w 358"/>
              <a:gd name="T25" fmla="*/ 320 h 332"/>
              <a:gd name="T26" fmla="*/ 0 w 358"/>
              <a:gd name="T27" fmla="*/ 218 h 332"/>
              <a:gd name="T28" fmla="*/ 116 w 358"/>
              <a:gd name="T29" fmla="*/ 280 h 332"/>
              <a:gd name="T30" fmla="*/ 146 w 358"/>
              <a:gd name="T31" fmla="*/ 278 h 332"/>
              <a:gd name="T32" fmla="*/ 0 w 358"/>
              <a:gd name="T33" fmla="*/ 166 h 332"/>
              <a:gd name="T34" fmla="*/ 116 w 358"/>
              <a:gd name="T35" fmla="*/ 229 h 332"/>
              <a:gd name="T36" fmla="*/ 134 w 358"/>
              <a:gd name="T37" fmla="*/ 228 h 332"/>
              <a:gd name="T38" fmla="*/ 0 w 358"/>
              <a:gd name="T39" fmla="*/ 115 h 332"/>
              <a:gd name="T40" fmla="*/ 116 w 358"/>
              <a:gd name="T41" fmla="*/ 177 h 332"/>
              <a:gd name="T42" fmla="*/ 145 w 358"/>
              <a:gd name="T43" fmla="*/ 174 h 332"/>
              <a:gd name="T44" fmla="*/ 116 w 358"/>
              <a:gd name="T45" fmla="*/ 0 h 332"/>
              <a:gd name="T46" fmla="*/ 0 w 358"/>
              <a:gd name="T47" fmla="*/ 63 h 332"/>
              <a:gd name="T48" fmla="*/ 116 w 358"/>
              <a:gd name="T49" fmla="*/ 126 h 332"/>
              <a:gd name="T50" fmla="*/ 231 w 358"/>
              <a:gd name="T51" fmla="*/ 63 h 332"/>
              <a:gd name="T52" fmla="*/ 116 w 358"/>
              <a:gd name="T53" fmla="*/ 0 h 332"/>
              <a:gd name="T54" fmla="*/ 0 w 358"/>
              <a:gd name="T55" fmla="*/ 63 h 332"/>
              <a:gd name="T56" fmla="*/ 0 w 358"/>
              <a:gd name="T57" fmla="*/ 269 h 332"/>
              <a:gd name="T58" fmla="*/ 231 w 358"/>
              <a:gd name="T59" fmla="*/ 63 h 332"/>
              <a:gd name="T60" fmla="*/ 231 w 358"/>
              <a:gd name="T61" fmla="*/ 1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58" h="332">
                <a:moveTo>
                  <a:pt x="267" y="332"/>
                </a:moveTo>
                <a:cubicBezTo>
                  <a:pt x="225" y="332"/>
                  <a:pt x="225" y="332"/>
                  <a:pt x="225" y="332"/>
                </a:cubicBezTo>
                <a:cubicBezTo>
                  <a:pt x="175" y="332"/>
                  <a:pt x="134" y="284"/>
                  <a:pt x="134" y="225"/>
                </a:cubicBezTo>
                <a:cubicBezTo>
                  <a:pt x="134" y="166"/>
                  <a:pt x="175" y="119"/>
                  <a:pt x="225" y="119"/>
                </a:cubicBezTo>
                <a:cubicBezTo>
                  <a:pt x="267" y="119"/>
                  <a:pt x="267" y="119"/>
                  <a:pt x="267" y="119"/>
                </a:cubicBezTo>
                <a:moveTo>
                  <a:pt x="267" y="119"/>
                </a:moveTo>
                <a:cubicBezTo>
                  <a:pt x="217" y="119"/>
                  <a:pt x="177" y="166"/>
                  <a:pt x="177" y="225"/>
                </a:cubicBezTo>
                <a:cubicBezTo>
                  <a:pt x="177" y="284"/>
                  <a:pt x="217" y="332"/>
                  <a:pt x="267" y="332"/>
                </a:cubicBezTo>
                <a:cubicBezTo>
                  <a:pt x="317" y="332"/>
                  <a:pt x="358" y="284"/>
                  <a:pt x="358" y="225"/>
                </a:cubicBezTo>
                <a:cubicBezTo>
                  <a:pt x="358" y="166"/>
                  <a:pt x="317" y="119"/>
                  <a:pt x="267" y="119"/>
                </a:cubicBezTo>
                <a:close/>
                <a:moveTo>
                  <a:pt x="0" y="269"/>
                </a:moveTo>
                <a:cubicBezTo>
                  <a:pt x="0" y="304"/>
                  <a:pt x="52" y="332"/>
                  <a:pt x="116" y="332"/>
                </a:cubicBezTo>
                <a:cubicBezTo>
                  <a:pt x="141" y="332"/>
                  <a:pt x="164" y="327"/>
                  <a:pt x="183" y="320"/>
                </a:cubicBezTo>
                <a:moveTo>
                  <a:pt x="0" y="218"/>
                </a:moveTo>
                <a:cubicBezTo>
                  <a:pt x="0" y="252"/>
                  <a:pt x="52" y="280"/>
                  <a:pt x="116" y="280"/>
                </a:cubicBezTo>
                <a:cubicBezTo>
                  <a:pt x="126" y="280"/>
                  <a:pt x="136" y="279"/>
                  <a:pt x="146" y="278"/>
                </a:cubicBezTo>
                <a:moveTo>
                  <a:pt x="0" y="166"/>
                </a:moveTo>
                <a:cubicBezTo>
                  <a:pt x="0" y="201"/>
                  <a:pt x="52" y="229"/>
                  <a:pt x="116" y="229"/>
                </a:cubicBezTo>
                <a:cubicBezTo>
                  <a:pt x="122" y="229"/>
                  <a:pt x="128" y="228"/>
                  <a:pt x="134" y="228"/>
                </a:cubicBezTo>
                <a:moveTo>
                  <a:pt x="0" y="115"/>
                </a:moveTo>
                <a:cubicBezTo>
                  <a:pt x="0" y="149"/>
                  <a:pt x="52" y="177"/>
                  <a:pt x="116" y="177"/>
                </a:cubicBezTo>
                <a:cubicBezTo>
                  <a:pt x="124" y="177"/>
                  <a:pt x="137" y="176"/>
                  <a:pt x="145" y="174"/>
                </a:cubicBezTo>
                <a:moveTo>
                  <a:pt x="116" y="0"/>
                </a:moveTo>
                <a:cubicBezTo>
                  <a:pt x="52" y="0"/>
                  <a:pt x="0" y="28"/>
                  <a:pt x="0" y="63"/>
                </a:cubicBezTo>
                <a:cubicBezTo>
                  <a:pt x="0" y="98"/>
                  <a:pt x="52" y="126"/>
                  <a:pt x="116" y="126"/>
                </a:cubicBezTo>
                <a:cubicBezTo>
                  <a:pt x="179" y="126"/>
                  <a:pt x="231" y="98"/>
                  <a:pt x="231" y="63"/>
                </a:cubicBezTo>
                <a:cubicBezTo>
                  <a:pt x="231" y="28"/>
                  <a:pt x="179" y="0"/>
                  <a:pt x="116" y="0"/>
                </a:cubicBezTo>
                <a:close/>
                <a:moveTo>
                  <a:pt x="0" y="63"/>
                </a:moveTo>
                <a:cubicBezTo>
                  <a:pt x="0" y="269"/>
                  <a:pt x="0" y="269"/>
                  <a:pt x="0" y="269"/>
                </a:cubicBezTo>
                <a:moveTo>
                  <a:pt x="231" y="63"/>
                </a:moveTo>
                <a:cubicBezTo>
                  <a:pt x="231" y="119"/>
                  <a:pt x="231" y="119"/>
                  <a:pt x="231" y="119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22322E1-8649-C00E-20BF-8B1B402A5DB4}"/>
              </a:ext>
            </a:extLst>
          </p:cNvPr>
          <p:cNvSpPr txBox="1"/>
          <p:nvPr/>
        </p:nvSpPr>
        <p:spPr>
          <a:xfrm>
            <a:off x="9008383" y="2337112"/>
            <a:ext cx="233070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/>
              <a:t>No change to pricing, </a:t>
            </a:r>
            <a:br>
              <a:rPr lang="en-US" sz="1600"/>
            </a:br>
            <a:r>
              <a:rPr lang="en-US" sz="1600"/>
              <a:t>not a new product/SKU, goal is to auto-scale</a:t>
            </a:r>
          </a:p>
        </p:txBody>
      </p:sp>
    </p:spTree>
    <p:extLst>
      <p:ext uri="{BB962C8B-B14F-4D97-AF65-F5344CB8AC3E}">
        <p14:creationId xmlns:p14="http://schemas.microsoft.com/office/powerpoint/2010/main" val="2832533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1FED-B3D1-9A40-A969-E20F19DD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8180412" cy="553998"/>
          </a:xfrm>
        </p:spPr>
        <p:txBody>
          <a:bodyPr/>
          <a:lstStyle/>
          <a:p>
            <a:r>
              <a:rPr lang="en-US"/>
              <a:t>RAG with Azure Blob Storage</a:t>
            </a:r>
          </a:p>
        </p:txBody>
      </p:sp>
    </p:spTree>
    <p:extLst>
      <p:ext uri="{BB962C8B-B14F-4D97-AF65-F5344CB8AC3E}">
        <p14:creationId xmlns:p14="http://schemas.microsoft.com/office/powerpoint/2010/main" val="309163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2302670"/>
            <a:ext cx="5911193" cy="1231106"/>
          </a:xfrm>
        </p:spPr>
        <p:txBody>
          <a:bodyPr/>
          <a:lstStyle/>
          <a:p>
            <a:r>
              <a:rPr lang="en-US" dirty="0"/>
              <a:t>Building AI applications that leverage your data in Object Storage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6312088" cy="1692771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>
                <a:latin typeface="+mj-lt"/>
              </a:rPr>
              <a:t>Saurabh Sensharma, Principal PM, Azure Storage</a:t>
            </a:r>
          </a:p>
          <a:p>
            <a:pPr>
              <a:spcAft>
                <a:spcPts val="600"/>
              </a:spcAft>
            </a:pPr>
            <a:r>
              <a:rPr lang="en-US">
                <a:latin typeface="+mj-lt"/>
              </a:rPr>
              <a:t>Vishnu Charan TJ, Senior PM, Azure Storage</a:t>
            </a:r>
          </a:p>
          <a:p>
            <a:pPr>
              <a:spcAft>
                <a:spcPts val="600"/>
              </a:spcAft>
            </a:pPr>
            <a:r>
              <a:rPr lang="en-US">
                <a:latin typeface="+mj-lt"/>
              </a:rPr>
              <a:t>Vamshi Kommineni, Group Product Manager, Azure Storage</a:t>
            </a:r>
          </a:p>
          <a:p>
            <a:pPr>
              <a:spcAft>
                <a:spcPts val="600"/>
              </a:spcAft>
            </a:pP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0712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0240-7423-E61D-172B-A14A2EC5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RAG: </a:t>
            </a:r>
            <a:r>
              <a:rPr lang="en-US" u="sng"/>
              <a:t>R</a:t>
            </a:r>
            <a:r>
              <a:rPr lang="en-US"/>
              <a:t>etrieval-</a:t>
            </a:r>
            <a:r>
              <a:rPr lang="en-US" u="sng"/>
              <a:t>A</a:t>
            </a:r>
            <a:r>
              <a:rPr lang="en-US"/>
              <a:t>ugmented </a:t>
            </a:r>
            <a:r>
              <a:rPr lang="en-US" u="sng"/>
              <a:t>G</a:t>
            </a:r>
            <a:r>
              <a:rPr lang="en-US"/>
              <a:t>eneration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7569F4-8746-AADF-2514-12B1093E069A}"/>
              </a:ext>
            </a:extLst>
          </p:cNvPr>
          <p:cNvSpPr txBox="1">
            <a:spLocks/>
          </p:cNvSpPr>
          <p:nvPr/>
        </p:nvSpPr>
        <p:spPr>
          <a:xfrm>
            <a:off x="582612" y="1264691"/>
            <a:ext cx="797790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03BC4"/>
                    </a:gs>
                    <a:gs pos="40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Calibri"/>
                <a:cs typeface="Calibri"/>
              </a:defRPr>
            </a:lvl1pPr>
          </a:lstStyle>
          <a:p>
            <a:r>
              <a:rPr lang="en-US" sz="2400" dirty="0"/>
              <a:t>Combine reasoning + knowledge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EADBA-4E44-F209-1D2B-7E53A3F798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9701" y="2400564"/>
            <a:ext cx="3883960" cy="4154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lIns="144000" tIns="0" rIns="0" bIns="18288" rtlCol="0" anchor="ctr" anchorCtr="0">
            <a:spAutoFit/>
          </a:bodyPr>
          <a:lstStyle>
            <a:defPPr>
              <a:defRPr lang="en-US"/>
            </a:defPPr>
            <a:lvl1pPr algn="ctr">
              <a:defRPr sz="5400">
                <a:gradFill>
                  <a:gsLst>
                    <a:gs pos="76589">
                      <a:srgbClr val="000000"/>
                    </a:gs>
                    <a:gs pos="56322">
                      <a:srgbClr val="000000"/>
                    </a:gs>
                  </a:gsLst>
                  <a:lin ang="5400000" scaled="0"/>
                </a:gradFill>
                <a:latin typeface="Segoe UI Variable Display Semibold" pitchFamily="2" charset="0"/>
              </a:defRPr>
            </a:lvl1pPr>
          </a:lstStyle>
          <a:p>
            <a:pPr marL="0" marR="0" lvl="0" indent="0" algn="l" defTabSz="1081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85315">
                      <a:srgbClr val="FFFFFF"/>
                    </a:gs>
                    <a:gs pos="76589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+mn-cs"/>
              </a:rPr>
              <a:t>Key Elements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38A393-B71D-0CDA-6720-862608A9AC17}"/>
              </a:ext>
            </a:extLst>
          </p:cNvPr>
          <p:cNvSpPr/>
          <p:nvPr/>
        </p:nvSpPr>
        <p:spPr>
          <a:xfrm>
            <a:off x="589702" y="3061852"/>
            <a:ext cx="3934222" cy="11428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182563" lvl="2" indent="-182563" defTabSz="828675" fontAlgn="bas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773238" algn="l"/>
              </a:tabLst>
              <a:defRPr/>
            </a:pPr>
            <a:r>
              <a:rPr lang="en-US" sz="1600" dirty="0">
                <a:latin typeface="Segoe UI Semibold" panose="020B0502040204020203" pitchFamily="34" charset="0"/>
              </a:rPr>
              <a:t>Externalized knowledge</a:t>
            </a:r>
          </a:p>
          <a:p>
            <a:pPr marL="182563" lvl="2" indent="-182563" defTabSz="828675" fontAlgn="bas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773238" algn="l"/>
              </a:tabLst>
              <a:defRPr/>
            </a:pPr>
            <a:r>
              <a:rPr lang="en-US" sz="1600" dirty="0">
                <a:latin typeface="Segoe UI Semibold" panose="020B0502040204020203" pitchFamily="34" charset="0"/>
              </a:rPr>
              <a:t>Orchestrator drives interaction</a:t>
            </a:r>
          </a:p>
          <a:p>
            <a:pPr marL="182563" lvl="2" indent="-182563" defTabSz="828675" fontAlgn="bas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773238" algn="l"/>
              </a:tabLst>
              <a:defRPr/>
            </a:pPr>
            <a:r>
              <a:rPr lang="en-US" sz="1600" dirty="0">
                <a:latin typeface="Segoe UI Semibold" panose="020B0502040204020203" pitchFamily="34" charset="0"/>
              </a:rPr>
              <a:t>Prompts = </a:t>
            </a:r>
            <a:br>
              <a:rPr lang="en-US" sz="1600" dirty="0">
                <a:latin typeface="Segoe UI Semibold" panose="020B0502040204020203" pitchFamily="34" charset="0"/>
              </a:rPr>
            </a:br>
            <a:r>
              <a:rPr lang="en-US" sz="1600" dirty="0">
                <a:latin typeface="Segoe UI Semibold" panose="020B0502040204020203" pitchFamily="34" charset="0"/>
              </a:rPr>
              <a:t>instructions + context + grounding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EF0F0-FFF5-9D58-BA25-C2B2956121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9701" y="4600067"/>
            <a:ext cx="3883960" cy="4154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lIns="144000" tIns="0" rIns="0" bIns="18288" rtlCol="0" anchor="ctr" anchorCtr="0">
            <a:spAutoFit/>
          </a:bodyPr>
          <a:lstStyle>
            <a:defPPr>
              <a:defRPr lang="en-US"/>
            </a:defPPr>
            <a:lvl1pPr algn="ctr">
              <a:defRPr sz="5400">
                <a:gradFill>
                  <a:gsLst>
                    <a:gs pos="76589">
                      <a:srgbClr val="000000"/>
                    </a:gs>
                    <a:gs pos="56322">
                      <a:srgbClr val="000000"/>
                    </a:gs>
                  </a:gsLst>
                  <a:lin ang="5400000" scaled="0"/>
                </a:gradFill>
                <a:latin typeface="Segoe UI Variable Display Semibold" pitchFamily="2" charset="0"/>
              </a:defRPr>
            </a:lvl1pPr>
          </a:lstStyle>
          <a:p>
            <a:pPr marL="0" marR="0" lvl="0" indent="0" algn="l" defTabSz="1081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85315">
                      <a:srgbClr val="FFFFFF"/>
                    </a:gs>
                    <a:gs pos="76589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+mn-cs"/>
              </a:rPr>
              <a:t>Achieving quality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80E53-B3DE-C24A-9B13-34FB1DAB5D21}"/>
              </a:ext>
            </a:extLst>
          </p:cNvPr>
          <p:cNvSpPr/>
          <p:nvPr/>
        </p:nvSpPr>
        <p:spPr>
          <a:xfrm>
            <a:off x="589701" y="5228770"/>
            <a:ext cx="3883961" cy="5714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182563" lvl="2" indent="-182563" defTabSz="828675" fontAlgn="bas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773238" algn="l"/>
              </a:tabLst>
              <a:defRPr/>
            </a:pPr>
            <a:r>
              <a:rPr lang="en-US" sz="1600" dirty="0">
                <a:latin typeface="Segoe UI Semibold" panose="020B0502040204020203" pitchFamily="34" charset="0"/>
              </a:rPr>
              <a:t>Different workflows for different tasks</a:t>
            </a:r>
          </a:p>
          <a:p>
            <a:pPr marL="182563" lvl="2" indent="-182563" defTabSz="828675" fontAlgn="base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773238" algn="l"/>
              </a:tabLst>
              <a:defRPr/>
            </a:pPr>
            <a:r>
              <a:rPr lang="en-US" sz="1600" dirty="0">
                <a:latin typeface="Segoe UI Semibold" panose="020B0502040204020203" pitchFamily="34" charset="0"/>
              </a:rPr>
              <a:t>Evaluation &amp; RAI</a:t>
            </a:r>
          </a:p>
        </p:txBody>
      </p:sp>
      <p:grpSp>
        <p:nvGrpSpPr>
          <p:cNvPr id="5" name="Group 4" descr="diagram">
            <a:extLst>
              <a:ext uri="{FF2B5EF4-FFF2-40B4-BE49-F238E27FC236}">
                <a16:creationId xmlns:a16="http://schemas.microsoft.com/office/drawing/2014/main" id="{1F8F7697-4719-6CBF-FDC5-B27D60377059}"/>
              </a:ext>
            </a:extLst>
          </p:cNvPr>
          <p:cNvGrpSpPr/>
          <p:nvPr/>
        </p:nvGrpSpPr>
        <p:grpSpPr>
          <a:xfrm>
            <a:off x="4940300" y="2100648"/>
            <a:ext cx="6669089" cy="4168389"/>
            <a:chOff x="4940300" y="2100648"/>
            <a:chExt cx="6669089" cy="4168389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15F7F0E-A85C-2FB7-B67B-363A30BC4C85}"/>
                </a:ext>
              </a:extLst>
            </p:cNvPr>
            <p:cNvSpPr/>
            <p:nvPr/>
          </p:nvSpPr>
          <p:spPr bwMode="auto">
            <a:xfrm>
              <a:off x="4940300" y="2100648"/>
              <a:ext cx="6669089" cy="4168389"/>
            </a:xfrm>
            <a:prstGeom prst="roundRect">
              <a:avLst>
                <a:gd name="adj" fmla="val 3612"/>
              </a:avLst>
            </a:prstGeom>
            <a:ln w="15875" cap="rnd">
              <a:solidFill>
                <a:srgbClr val="3A4953"/>
              </a:solidFill>
              <a:headEnd type="none" w="lg" len="med"/>
              <a:tailEnd type="none" w="lg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CC366D-4F2C-DEB4-C86E-EF17530D8D07}"/>
                </a:ext>
              </a:extLst>
            </p:cNvPr>
            <p:cNvGrpSpPr/>
            <p:nvPr/>
          </p:nvGrpSpPr>
          <p:grpSpPr>
            <a:xfrm>
              <a:off x="5167162" y="2508544"/>
              <a:ext cx="6291564" cy="3609724"/>
              <a:chOff x="5307528" y="2508544"/>
              <a:chExt cx="6291564" cy="360972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5D97EAB-2AAA-78B1-301A-75F7486E4B07}"/>
                  </a:ext>
                </a:extLst>
              </p:cNvPr>
              <p:cNvGrpSpPr/>
              <p:nvPr/>
            </p:nvGrpSpPr>
            <p:grpSpPr>
              <a:xfrm>
                <a:off x="5307528" y="3922776"/>
                <a:ext cx="718466" cy="880079"/>
                <a:chOff x="5734637" y="3613172"/>
                <a:chExt cx="718466" cy="880079"/>
              </a:xfrm>
            </p:grpSpPr>
            <p:pic>
              <p:nvPicPr>
                <p:cNvPr id="51" name="Graphic 154296106">
                  <a:extLst>
                    <a:ext uri="{FF2B5EF4-FFF2-40B4-BE49-F238E27FC236}">
                      <a16:creationId xmlns:a16="http://schemas.microsoft.com/office/drawing/2014/main" id="{899CB744-CB8A-1EEE-64DF-8412F0B4BF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393" y="3613172"/>
                  <a:ext cx="626953" cy="553997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4FBC238-EC2D-0356-6340-6A8A5E1A28ED}"/>
                    </a:ext>
                  </a:extLst>
                </p:cNvPr>
                <p:cNvSpPr txBox="1"/>
                <p:nvPr/>
              </p:nvSpPr>
              <p:spPr>
                <a:xfrm>
                  <a:off x="5734637" y="4217855"/>
                  <a:ext cx="718466" cy="2753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ea typeface="Calibri" panose="020F0502020204030204" pitchFamily="34" charset="0"/>
                      <a:cs typeface="Segoe UI" panose="020B0502040204020203" pitchFamily="34" charset="0"/>
                    </a:rPr>
                    <a:t>App UX</a:t>
                  </a:r>
                </a:p>
              </p:txBody>
            </p:sp>
          </p:grpSp>
          <p:pic>
            <p:nvPicPr>
              <p:cNvPr id="54" name="Graphic 1428738430">
                <a:extLst>
                  <a:ext uri="{FF2B5EF4-FFF2-40B4-BE49-F238E27FC236}">
                    <a16:creationId xmlns:a16="http://schemas.microsoft.com/office/drawing/2014/main" id="{598942D0-8097-A55F-6A4A-4FD842D45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06400" y="3890702"/>
                <a:ext cx="534682" cy="58607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29F5CA-E3F3-FC7B-E9FB-648AF841014E}"/>
                  </a:ext>
                </a:extLst>
              </p:cNvPr>
              <p:cNvSpPr txBox="1"/>
              <p:nvPr/>
            </p:nvSpPr>
            <p:spPr>
              <a:xfrm>
                <a:off x="6270316" y="4526003"/>
                <a:ext cx="1206851" cy="473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lnSpc>
                    <a:spcPct val="107000"/>
                  </a:lnSpc>
                  <a:spcAft>
                    <a:spcPts val="800"/>
                  </a:spcAft>
                  <a:defRPr/>
                </a:pPr>
                <a:r>
                  <a:rPr lang="en-US" sz="1200">
                    <a:latin typeface="+mj-lt"/>
                    <a:cs typeface="Segoe UI" panose="020B0502040204020203" pitchFamily="34" charset="0"/>
                  </a:rPr>
                  <a:t>App Server, Orchestrator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9C562A2-6114-5116-0825-5A27EA4FD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5994" y="4199774"/>
                <a:ext cx="495573" cy="0"/>
              </a:xfrm>
              <a:prstGeom prst="straightConnector1">
                <a:avLst/>
              </a:prstGeom>
              <a:noFill/>
              <a:ln w="12700" cap="rnd">
                <a:solidFill>
                  <a:srgbClr val="3A4953"/>
                </a:solidFill>
                <a:headEnd type="none" w="med" len="med"/>
                <a:tailEnd type="arrow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pic>
            <p:nvPicPr>
              <p:cNvPr id="58" name="Graphic 437806336">
                <a:extLst>
                  <a:ext uri="{FF2B5EF4-FFF2-40B4-BE49-F238E27FC236}">
                    <a16:creationId xmlns:a16="http://schemas.microsoft.com/office/drawing/2014/main" id="{C8F5FDD9-980C-28E7-DB28-2783871DD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92708" y="3170175"/>
                <a:ext cx="540000" cy="528456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AC6682A-6D68-E059-7D7A-63AC1E02BF01}"/>
                  </a:ext>
                </a:extLst>
              </p:cNvPr>
              <p:cNvSpPr txBox="1"/>
              <p:nvPr/>
            </p:nvSpPr>
            <p:spPr>
              <a:xfrm>
                <a:off x="8268003" y="2508544"/>
                <a:ext cx="789410" cy="473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107000"/>
                  </a:lnSpc>
                  <a:spcAft>
                    <a:spcPts val="800"/>
                  </a:spcAft>
                  <a:defRPr sz="1200">
                    <a:latin typeface="+mj-lt"/>
                    <a:cs typeface="Segoe UI" panose="020B0502040204020203" pitchFamily="34" charset="0"/>
                  </a:defRPr>
                </a:lvl1pPr>
              </a:lstStyle>
              <a:p>
                <a:r>
                  <a:rPr lang="en-US"/>
                  <a:t>Retrieval System</a:t>
                </a:r>
              </a:p>
            </p:txBody>
          </p:sp>
          <p:pic>
            <p:nvPicPr>
              <p:cNvPr id="61" name="Graphic 2">
                <a:extLst>
                  <a:ext uri="{FF2B5EF4-FFF2-40B4-BE49-F238E27FC236}">
                    <a16:creationId xmlns:a16="http://schemas.microsoft.com/office/drawing/2014/main" id="{87E9786E-A722-8101-B473-1511A82B8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392708" y="5132274"/>
                <a:ext cx="540000" cy="5292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4B910B-4E33-8E22-436D-A717CDE80A50}"/>
                  </a:ext>
                </a:extLst>
              </p:cNvPr>
              <p:cNvSpPr txBox="1"/>
              <p:nvPr/>
            </p:nvSpPr>
            <p:spPr>
              <a:xfrm>
                <a:off x="8082235" y="5763846"/>
                <a:ext cx="1160947" cy="275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107000"/>
                  </a:lnSpc>
                  <a:spcAft>
                    <a:spcPts val="800"/>
                  </a:spcAft>
                  <a:defRPr sz="1200">
                    <a:latin typeface="+mj-lt"/>
                    <a:cs typeface="Segoe UI" panose="020B0502040204020203" pitchFamily="34" charset="0"/>
                  </a:defRPr>
                </a:lvl1pPr>
              </a:lstStyle>
              <a:p>
                <a:r>
                  <a:rPr lang="en-US"/>
                  <a:t>LLM</a:t>
                </a: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6E57B14-24BE-E310-52C7-71E29F271B3F}"/>
                  </a:ext>
                </a:extLst>
              </p:cNvPr>
              <p:cNvSpPr/>
              <p:nvPr/>
            </p:nvSpPr>
            <p:spPr bwMode="auto">
              <a:xfrm>
                <a:off x="7256832" y="3424165"/>
                <a:ext cx="991148" cy="707232"/>
              </a:xfrm>
              <a:custGeom>
                <a:avLst/>
                <a:gdLst>
                  <a:gd name="connsiteX0" fmla="*/ 671513 w 671513"/>
                  <a:gd name="connsiteY0" fmla="*/ 0 h 707232"/>
                  <a:gd name="connsiteX1" fmla="*/ 242888 w 671513"/>
                  <a:gd name="connsiteY1" fmla="*/ 0 h 707232"/>
                  <a:gd name="connsiteX2" fmla="*/ 242888 w 671513"/>
                  <a:gd name="connsiteY2" fmla="*/ 707232 h 707232"/>
                  <a:gd name="connsiteX3" fmla="*/ 0 w 671513"/>
                  <a:gd name="connsiteY3" fmla="*/ 707232 h 7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513" h="707232">
                    <a:moveTo>
                      <a:pt x="671513" y="0"/>
                    </a:moveTo>
                    <a:lnTo>
                      <a:pt x="242888" y="0"/>
                    </a:lnTo>
                    <a:lnTo>
                      <a:pt x="242888" y="707232"/>
                    </a:lnTo>
                    <a:lnTo>
                      <a:pt x="0" y="707232"/>
                    </a:lnTo>
                  </a:path>
                </a:pathLst>
              </a:custGeom>
              <a:noFill/>
              <a:ln w="12700" cap="rnd">
                <a:solidFill>
                  <a:srgbClr val="3A4953"/>
                </a:solidFill>
                <a:headEnd type="arrow" w="med" len="med"/>
                <a:tailEnd type="arrow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DDE6042-CAB0-9000-B5F7-21CB132B5256}"/>
                  </a:ext>
                </a:extLst>
              </p:cNvPr>
              <p:cNvSpPr txBox="1"/>
              <p:nvPr/>
            </p:nvSpPr>
            <p:spPr>
              <a:xfrm>
                <a:off x="7635817" y="3597994"/>
                <a:ext cx="1027772" cy="42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defTabSz="914400" fontAlgn="auto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latin typeface="+mj-lt"/>
                    <a:cs typeface="Segoe UI" panose="020B0502040204020203" pitchFamily="34" charset="0"/>
                  </a:rPr>
                  <a:t>Query </a:t>
                </a:r>
                <a:r>
                  <a:rPr lang="en-US" sz="1050">
                    <a:latin typeface="+mj-lt"/>
                    <a:cs typeface="Segoe UI" panose="020B0502040204020203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sz="1050">
                    <a:latin typeface="+mj-lt"/>
                    <a:cs typeface="Segoe UI" panose="020B0502040204020203" pitchFamily="34" charset="0"/>
                  </a:rPr>
                  <a:t> Knowledge</a:t>
                </a: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CBC83E6C-DB29-7BFB-CBA6-80F274B56D12}"/>
                  </a:ext>
                </a:extLst>
              </p:cNvPr>
              <p:cNvSpPr/>
              <p:nvPr/>
            </p:nvSpPr>
            <p:spPr bwMode="auto">
              <a:xfrm flipV="1">
                <a:off x="7259360" y="4351796"/>
                <a:ext cx="991148" cy="1071824"/>
              </a:xfrm>
              <a:custGeom>
                <a:avLst/>
                <a:gdLst>
                  <a:gd name="connsiteX0" fmla="*/ 671513 w 671513"/>
                  <a:gd name="connsiteY0" fmla="*/ 0 h 707232"/>
                  <a:gd name="connsiteX1" fmla="*/ 242888 w 671513"/>
                  <a:gd name="connsiteY1" fmla="*/ 0 h 707232"/>
                  <a:gd name="connsiteX2" fmla="*/ 242888 w 671513"/>
                  <a:gd name="connsiteY2" fmla="*/ 707232 h 707232"/>
                  <a:gd name="connsiteX3" fmla="*/ 0 w 671513"/>
                  <a:gd name="connsiteY3" fmla="*/ 707232 h 7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513" h="707232">
                    <a:moveTo>
                      <a:pt x="671513" y="0"/>
                    </a:moveTo>
                    <a:lnTo>
                      <a:pt x="242888" y="0"/>
                    </a:lnTo>
                    <a:lnTo>
                      <a:pt x="242888" y="707232"/>
                    </a:lnTo>
                    <a:lnTo>
                      <a:pt x="0" y="707232"/>
                    </a:lnTo>
                  </a:path>
                </a:pathLst>
              </a:custGeom>
              <a:noFill/>
              <a:ln w="12700" cap="rnd">
                <a:solidFill>
                  <a:srgbClr val="3A4953"/>
                </a:solidFill>
                <a:headEnd type="arrow" w="med" len="med"/>
                <a:tailEnd type="arrow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B383384-4F6B-33EC-2D5E-690097311204}"/>
                  </a:ext>
                </a:extLst>
              </p:cNvPr>
              <p:cNvSpPr txBox="1"/>
              <p:nvPr/>
            </p:nvSpPr>
            <p:spPr>
              <a:xfrm>
                <a:off x="7635816" y="4590818"/>
                <a:ext cx="1531433" cy="425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07000"/>
                  </a:lnSpc>
                  <a:spcAft>
                    <a:spcPts val="800"/>
                  </a:spcAft>
                  <a:defRPr/>
                </a:pPr>
                <a:r>
                  <a:rPr lang="en-US" sz="1050">
                    <a:latin typeface="+mj-lt"/>
                    <a:cs typeface="Segoe UI" panose="020B0502040204020203" pitchFamily="34" charset="0"/>
                  </a:rPr>
                  <a:t>Prompt + Knowledge </a:t>
                </a:r>
                <a:r>
                  <a:rPr lang="en-US" sz="1050">
                    <a:latin typeface="+mj-lt"/>
                    <a:cs typeface="Segoe UI" panose="020B0502040204020203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sz="1050">
                    <a:latin typeface="+mj-lt"/>
                    <a:cs typeface="Segoe UI" panose="020B0502040204020203" pitchFamily="34" charset="0"/>
                  </a:rPr>
                  <a:t> Response</a:t>
                </a:r>
              </a:p>
            </p:txBody>
          </p:sp>
          <p:pic>
            <p:nvPicPr>
              <p:cNvPr id="73" name="Graphic 1">
                <a:extLst>
                  <a:ext uri="{FF2B5EF4-FFF2-40B4-BE49-F238E27FC236}">
                    <a16:creationId xmlns:a16="http://schemas.microsoft.com/office/drawing/2014/main" id="{CB5F6409-2CDF-4C0E-1C2A-D58F6BD78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629833" y="4190358"/>
                <a:ext cx="504000" cy="517663"/>
              </a:xfrm>
              <a:prstGeom prst="rect">
                <a:avLst/>
              </a:prstGeom>
            </p:spPr>
          </p:pic>
          <p:pic>
            <p:nvPicPr>
              <p:cNvPr id="74" name="Graphic 1">
                <a:extLst>
                  <a:ext uri="{FF2B5EF4-FFF2-40B4-BE49-F238E27FC236}">
                    <a16:creationId xmlns:a16="http://schemas.microsoft.com/office/drawing/2014/main" id="{E8C1D90A-A56E-DFF9-664A-3615AE2DD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619908" y="4874494"/>
                <a:ext cx="523849" cy="573628"/>
              </a:xfrm>
              <a:prstGeom prst="rect">
                <a:avLst/>
              </a:prstGeom>
            </p:spPr>
          </p:pic>
          <p:pic>
            <p:nvPicPr>
              <p:cNvPr id="75" name="Graphic 1">
                <a:extLst>
                  <a:ext uri="{FF2B5EF4-FFF2-40B4-BE49-F238E27FC236}">
                    <a16:creationId xmlns:a16="http://schemas.microsoft.com/office/drawing/2014/main" id="{B70593EB-D294-7C19-267B-DBA1B396F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658500" y="5614595"/>
                <a:ext cx="504000" cy="503673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85A399-D8B0-3F25-90C6-B773D142ED14}"/>
                  </a:ext>
                </a:extLst>
              </p:cNvPr>
              <p:cNvSpPr txBox="1"/>
              <p:nvPr/>
            </p:nvSpPr>
            <p:spPr>
              <a:xfrm>
                <a:off x="10003654" y="2520809"/>
                <a:ext cx="1595438" cy="622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ctr" defTabSz="914400" fontAlgn="base">
                  <a:lnSpc>
                    <a:spcPct val="107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>
                    <a:latin typeface="+mj-lt"/>
                    <a:cs typeface="Segoe UI" panose="020B0502040204020203" pitchFamily="34" charset="0"/>
                  </a:rPr>
                  <a:t>Data Sources</a:t>
                </a:r>
                <a:br>
                  <a:rPr lang="en-US" sz="1200">
                    <a:latin typeface="+mj-lt"/>
                    <a:cs typeface="Segoe UI" panose="020B0502040204020203" pitchFamily="34" charset="0"/>
                  </a:rPr>
                </a:br>
                <a:r>
                  <a:rPr lang="en-US" sz="1050">
                    <a:cs typeface="Segoe UI" panose="020B0502040204020203" pitchFamily="34" charset="0"/>
                  </a:rPr>
                  <a:t>(files, objects, databases, etc.)</a:t>
                </a:r>
                <a:endParaRPr lang="en-US" sz="1200">
                  <a:cs typeface="Segoe UI" panose="020B0502040204020203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F746EB58-FE8F-2539-F66C-9214C77FC3C9}"/>
                  </a:ext>
                </a:extLst>
              </p:cNvPr>
              <p:cNvSpPr/>
              <p:nvPr/>
            </p:nvSpPr>
            <p:spPr bwMode="auto">
              <a:xfrm flipH="1">
                <a:off x="9079965" y="3424165"/>
                <a:ext cx="964667" cy="941919"/>
              </a:xfrm>
              <a:custGeom>
                <a:avLst/>
                <a:gdLst>
                  <a:gd name="connsiteX0" fmla="*/ 671513 w 671513"/>
                  <a:gd name="connsiteY0" fmla="*/ 0 h 707232"/>
                  <a:gd name="connsiteX1" fmla="*/ 242888 w 671513"/>
                  <a:gd name="connsiteY1" fmla="*/ 0 h 707232"/>
                  <a:gd name="connsiteX2" fmla="*/ 242888 w 671513"/>
                  <a:gd name="connsiteY2" fmla="*/ 707232 h 707232"/>
                  <a:gd name="connsiteX3" fmla="*/ 0 w 671513"/>
                  <a:gd name="connsiteY3" fmla="*/ 707232 h 7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513" h="707232">
                    <a:moveTo>
                      <a:pt x="671513" y="0"/>
                    </a:moveTo>
                    <a:lnTo>
                      <a:pt x="242888" y="0"/>
                    </a:lnTo>
                    <a:lnTo>
                      <a:pt x="242888" y="707232"/>
                    </a:lnTo>
                    <a:lnTo>
                      <a:pt x="0" y="707232"/>
                    </a:lnTo>
                  </a:path>
                </a:pathLst>
              </a:custGeom>
              <a:noFill/>
              <a:ln w="12700" cap="rnd">
                <a:solidFill>
                  <a:srgbClr val="3A4953"/>
                </a:solidFill>
                <a:headEnd type="arrow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Left Bracket 3">
                <a:extLst>
                  <a:ext uri="{FF2B5EF4-FFF2-40B4-BE49-F238E27FC236}">
                    <a16:creationId xmlns:a16="http://schemas.microsoft.com/office/drawing/2014/main" id="{BB7CC737-0734-CB87-CAC7-4F0CE4EB0752}"/>
                  </a:ext>
                </a:extLst>
              </p:cNvPr>
              <p:cNvSpPr/>
              <p:nvPr/>
            </p:nvSpPr>
            <p:spPr>
              <a:xfrm>
                <a:off x="10047161" y="3424164"/>
                <a:ext cx="323588" cy="2615078"/>
              </a:xfrm>
              <a:prstGeom prst="leftBracket">
                <a:avLst>
                  <a:gd name="adj" fmla="val 0"/>
                </a:avLst>
              </a:prstGeom>
              <a:noFill/>
              <a:ln w="12700" cap="rnd">
                <a:solidFill>
                  <a:srgbClr val="3A495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6" name="Graphic 5" descr="Blob Storage logo">
              <a:extLst>
                <a:ext uri="{FF2B5EF4-FFF2-40B4-BE49-F238E27FC236}">
                  <a16:creationId xmlns:a16="http://schemas.microsoft.com/office/drawing/2014/main" id="{0DBF2933-AFA8-1859-9DE3-164802F3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479542" y="3434403"/>
              <a:ext cx="528455" cy="528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51587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38BD-E82C-4D12-31EA-32507D3B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Pipeline – Storage centric view</a:t>
            </a:r>
          </a:p>
        </p:txBody>
      </p:sp>
      <p:grpSp>
        <p:nvGrpSpPr>
          <p:cNvPr id="11" name="Group 10" descr="Unstructured Data Storage diagram">
            <a:extLst>
              <a:ext uri="{FF2B5EF4-FFF2-40B4-BE49-F238E27FC236}">
                <a16:creationId xmlns:a16="http://schemas.microsoft.com/office/drawing/2014/main" id="{12B0D2E6-7CDD-6855-DEF4-F3DFACF13D7A}"/>
              </a:ext>
            </a:extLst>
          </p:cNvPr>
          <p:cNvGrpSpPr/>
          <p:nvPr/>
        </p:nvGrpSpPr>
        <p:grpSpPr>
          <a:xfrm>
            <a:off x="433969" y="1517242"/>
            <a:ext cx="11610707" cy="4494813"/>
            <a:chOff x="433969" y="1517242"/>
            <a:chExt cx="11610707" cy="4494813"/>
          </a:xfrm>
        </p:grpSpPr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D01A890F-ED16-9E5C-ED12-CC0B77398B9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30776" y="2616745"/>
              <a:ext cx="360576" cy="104326"/>
            </a:xfrm>
            <a:prstGeom prst="bentConnector3">
              <a:avLst>
                <a:gd name="adj1" fmla="val -17625"/>
              </a:avLst>
            </a:prstGeom>
            <a:ln w="19050">
              <a:solidFill>
                <a:schemeClr val="accent3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831EADA-1294-14A2-AEAE-39A14800B097}"/>
                </a:ext>
              </a:extLst>
            </p:cNvPr>
            <p:cNvSpPr/>
            <p:nvPr/>
          </p:nvSpPr>
          <p:spPr bwMode="auto">
            <a:xfrm>
              <a:off x="433969" y="2802386"/>
              <a:ext cx="1478278" cy="80772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Segoe UI"/>
                  <a:cs typeface="Segoe UI" pitchFamily="34" charset="0"/>
                </a:rPr>
                <a:t>Domain Data Collection &amp; Ingestion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19C8ACA-3453-A3D0-459C-D5C32A152A57}"/>
                </a:ext>
              </a:extLst>
            </p:cNvPr>
            <p:cNvSpPr/>
            <p:nvPr/>
          </p:nvSpPr>
          <p:spPr bwMode="auto">
            <a:xfrm>
              <a:off x="2201778" y="2810004"/>
              <a:ext cx="1219200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Segoe UI"/>
                  <a:cs typeface="Segoe UI" pitchFamily="34" charset="0"/>
                </a:rPr>
                <a:t>Data Cleaning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26DA16-8669-2A6A-BF9D-B74BCCE5AB7C}"/>
                </a:ext>
              </a:extLst>
            </p:cNvPr>
            <p:cNvSpPr/>
            <p:nvPr/>
          </p:nvSpPr>
          <p:spPr bwMode="auto">
            <a:xfrm>
              <a:off x="3774724" y="2810004"/>
              <a:ext cx="1298222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Segoe UI"/>
                  <a:cs typeface="Segoe UI" pitchFamily="34" charset="0"/>
                </a:rPr>
                <a:t>Data Chunking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0A2DEBB-661A-1DDF-9472-7BFA9BEF99E7}"/>
                </a:ext>
              </a:extLst>
            </p:cNvPr>
            <p:cNvSpPr/>
            <p:nvPr/>
          </p:nvSpPr>
          <p:spPr bwMode="auto">
            <a:xfrm>
              <a:off x="5281587" y="2794764"/>
              <a:ext cx="1353445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Segoe UI"/>
                  <a:cs typeface="Segoe UI" pitchFamily="34" charset="0"/>
                </a:rPr>
                <a:t>Embedding Generation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2AE8A77-BCDA-69DA-FDD1-64F7341939DB}"/>
                </a:ext>
              </a:extLst>
            </p:cNvPr>
            <p:cNvSpPr/>
            <p:nvPr/>
          </p:nvSpPr>
          <p:spPr bwMode="auto">
            <a:xfrm>
              <a:off x="6833766" y="2810004"/>
              <a:ext cx="1406531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Segoe UI"/>
                  <a:cs typeface="Segoe UI" pitchFamily="34" charset="0"/>
                </a:rPr>
                <a:t>Vector Similarity Search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91A3A-F90C-D955-25FC-1C9DFB4A5684}"/>
                </a:ext>
              </a:extLst>
            </p:cNvPr>
            <p:cNvCxnSpPr/>
            <p:nvPr/>
          </p:nvCxnSpPr>
          <p:spPr>
            <a:xfrm>
              <a:off x="510072" y="2553258"/>
              <a:ext cx="1408180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8874BE2-7271-E939-AE9D-1F6E98231170}"/>
                </a:ext>
              </a:extLst>
            </p:cNvPr>
            <p:cNvCxnSpPr>
              <a:cxnSpLocks/>
            </p:cNvCxnSpPr>
            <p:nvPr/>
          </p:nvCxnSpPr>
          <p:spPr>
            <a:xfrm>
              <a:off x="2316010" y="2550614"/>
              <a:ext cx="2695962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A3192A0-7352-D202-16E2-C5AD293BC77C}"/>
                </a:ext>
              </a:extLst>
            </p:cNvPr>
            <p:cNvSpPr txBox="1"/>
            <p:nvPr/>
          </p:nvSpPr>
          <p:spPr>
            <a:xfrm>
              <a:off x="510072" y="2261678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Ingestion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473EE47-7469-167D-2689-1A855C537E36}"/>
                </a:ext>
              </a:extLst>
            </p:cNvPr>
            <p:cNvSpPr txBox="1"/>
            <p:nvPr/>
          </p:nvSpPr>
          <p:spPr>
            <a:xfrm>
              <a:off x="2324522" y="2267299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Preparation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18A43F1-1F2D-3CEC-884F-7BFE29DF11DB}"/>
                </a:ext>
              </a:extLst>
            </p:cNvPr>
            <p:cNvCxnSpPr>
              <a:cxnSpLocks/>
            </p:cNvCxnSpPr>
            <p:nvPr/>
          </p:nvCxnSpPr>
          <p:spPr>
            <a:xfrm>
              <a:off x="10244031" y="2567724"/>
              <a:ext cx="1580110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F6C6D04-1B1F-14BA-7FC2-7F91E9A0F385}"/>
                </a:ext>
              </a:extLst>
            </p:cNvPr>
            <p:cNvSpPr txBox="1"/>
            <p:nvPr/>
          </p:nvSpPr>
          <p:spPr>
            <a:xfrm>
              <a:off x="10244031" y="2277101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Response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F430473-BBA4-ED57-CE9D-D3AFFD84F75C}"/>
                </a:ext>
              </a:extLst>
            </p:cNvPr>
            <p:cNvSpPr/>
            <p:nvPr/>
          </p:nvSpPr>
          <p:spPr bwMode="auto">
            <a:xfrm>
              <a:off x="8439031" y="2810004"/>
              <a:ext cx="1580110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Segoe UI"/>
                  <a:cs typeface="Segoe UI" pitchFamily="34" charset="0"/>
                </a:rPr>
                <a:t>Prompt Augmentation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799BD7A-E282-15A7-1E9F-9D524FA55912}"/>
                </a:ext>
              </a:extLst>
            </p:cNvPr>
            <p:cNvSpPr/>
            <p:nvPr/>
          </p:nvSpPr>
          <p:spPr bwMode="auto">
            <a:xfrm>
              <a:off x="10132141" y="2801659"/>
              <a:ext cx="1580110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Segoe UI"/>
                  <a:cs typeface="Segoe UI" pitchFamily="34" charset="0"/>
                </a:rPr>
                <a:t>Inference + Response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B6ECDA-3FCD-72D8-629C-9C51A7A0C99C}"/>
                </a:ext>
              </a:extLst>
            </p:cNvPr>
            <p:cNvCxnSpPr>
              <a:cxnSpLocks/>
            </p:cNvCxnSpPr>
            <p:nvPr/>
          </p:nvCxnSpPr>
          <p:spPr>
            <a:xfrm>
              <a:off x="5311356" y="1800557"/>
              <a:ext cx="2803401" cy="7308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316F6-BB64-80EE-D92F-FF9EF15AD0F4}"/>
                </a:ext>
              </a:extLst>
            </p:cNvPr>
            <p:cNvSpPr txBox="1"/>
            <p:nvPr/>
          </p:nvSpPr>
          <p:spPr>
            <a:xfrm>
              <a:off x="5319868" y="1517242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Vector DB Integration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B6C0D6-07F8-FB67-C3D0-2B4EA8C4362B}"/>
                </a:ext>
              </a:extLst>
            </p:cNvPr>
            <p:cNvCxnSpPr>
              <a:cxnSpLocks/>
            </p:cNvCxnSpPr>
            <p:nvPr/>
          </p:nvCxnSpPr>
          <p:spPr>
            <a:xfrm>
              <a:off x="8494440" y="2567857"/>
              <a:ext cx="1508001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0B34B6-2E9B-AC0A-DC16-1283B34075B9}"/>
                </a:ext>
              </a:extLst>
            </p:cNvPr>
            <p:cNvSpPr txBox="1"/>
            <p:nvPr/>
          </p:nvSpPr>
          <p:spPr>
            <a:xfrm>
              <a:off x="8502952" y="2284542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Retrieval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E998DDC-9669-6E8C-5D57-6B78F7DA2CA4}"/>
                </a:ext>
              </a:extLst>
            </p:cNvPr>
            <p:cNvSpPr/>
            <p:nvPr/>
          </p:nvSpPr>
          <p:spPr bwMode="auto">
            <a:xfrm>
              <a:off x="5306095" y="1956342"/>
              <a:ext cx="2934202" cy="518695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rgbClr val="C03BC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Vector DB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69B8F21-0D68-BFDC-3E2E-FF70F9F2AA46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7529467" y="2470346"/>
              <a:ext cx="7565" cy="3396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6E6C9BB-09B3-9919-B73B-CE387851363E}"/>
                </a:ext>
              </a:extLst>
            </p:cNvPr>
            <p:cNvSpPr/>
            <p:nvPr/>
          </p:nvSpPr>
          <p:spPr bwMode="auto">
            <a:xfrm>
              <a:off x="435872" y="3765889"/>
              <a:ext cx="11170911" cy="2246166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err="1">
                <a:solidFill>
                  <a:srgbClr val="00000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E25C931-366C-051C-CD59-0A0E63EE712E}"/>
                </a:ext>
              </a:extLst>
            </p:cNvPr>
            <p:cNvSpPr/>
            <p:nvPr/>
          </p:nvSpPr>
          <p:spPr bwMode="auto">
            <a:xfrm>
              <a:off x="958549" y="4328770"/>
              <a:ext cx="99060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Raw Data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061F411-01A5-842D-45F1-60333A730ED0}"/>
                </a:ext>
              </a:extLst>
            </p:cNvPr>
            <p:cNvSpPr/>
            <p:nvPr/>
          </p:nvSpPr>
          <p:spPr bwMode="auto">
            <a:xfrm>
              <a:off x="2321290" y="4334588"/>
              <a:ext cx="1196973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386DB0-5E3D-BCEA-CED5-E79FEA7A22CA}"/>
                </a:ext>
              </a:extLst>
            </p:cNvPr>
            <p:cNvSpPr/>
            <p:nvPr/>
          </p:nvSpPr>
          <p:spPr bwMode="auto">
            <a:xfrm>
              <a:off x="4510706" y="4332739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 Chunks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7B8EA1-12FE-CB03-2116-AA1442E48F05}"/>
                </a:ext>
              </a:extLst>
            </p:cNvPr>
            <p:cNvSpPr/>
            <p:nvPr/>
          </p:nvSpPr>
          <p:spPr bwMode="auto">
            <a:xfrm>
              <a:off x="9919213" y="4328770"/>
              <a:ext cx="1536162" cy="752118"/>
            </a:xfrm>
            <a:prstGeom prst="roundRect">
              <a:avLst/>
            </a:prstGeom>
            <a:gradFill flip="none" rotWithShape="1">
              <a:gsLst>
                <a:gs pos="0">
                  <a:srgbClr val="C03BC4"/>
                </a:gs>
                <a:gs pos="89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Segoe UI"/>
                  <a:cs typeface="Segoe UI" pitchFamily="34" charset="0"/>
                </a:rPr>
                <a:t>Base/ Fine Tuned Model Weights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5B96E8-CFDC-21C8-848F-37F545E2FD37}"/>
                </a:ext>
              </a:extLst>
            </p:cNvPr>
            <p:cNvSpPr txBox="1"/>
            <p:nvPr/>
          </p:nvSpPr>
          <p:spPr>
            <a:xfrm>
              <a:off x="3977919" y="5602643"/>
              <a:ext cx="42367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Unstructured Data Storage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BFF9997-BC56-B868-005D-E1F793736D2B}"/>
                </a:ext>
              </a:extLst>
            </p:cNvPr>
            <p:cNvSpPr/>
            <p:nvPr/>
          </p:nvSpPr>
          <p:spPr bwMode="auto">
            <a:xfrm>
              <a:off x="4173539" y="4061825"/>
              <a:ext cx="4041100" cy="1378303"/>
            </a:xfrm>
            <a:prstGeom prst="roundRect">
              <a:avLst/>
            </a:prstGeom>
            <a:noFill/>
            <a:ln w="22225">
              <a:solidFill>
                <a:srgbClr val="0078D4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51F31E-BB39-E740-021A-8BAB8B6CD4F8}"/>
                </a:ext>
              </a:extLst>
            </p:cNvPr>
            <p:cNvSpPr txBox="1"/>
            <p:nvPr/>
          </p:nvSpPr>
          <p:spPr>
            <a:xfrm>
              <a:off x="6056676" y="4432127"/>
              <a:ext cx="34480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0140EBD-4CB5-5F69-D064-BEDAE3B07293}"/>
                </a:ext>
              </a:extLst>
            </p:cNvPr>
            <p:cNvSpPr/>
            <p:nvPr/>
          </p:nvSpPr>
          <p:spPr bwMode="auto">
            <a:xfrm>
              <a:off x="6564425" y="4332739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Metadata</a:t>
              </a:r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F2E76509-059D-6C53-15BD-EC0B7D41F598}"/>
                </a:ext>
              </a:extLst>
            </p:cNvPr>
            <p:cNvCxnSpPr>
              <a:endCxn id="4" idx="1"/>
            </p:cNvCxnSpPr>
            <p:nvPr/>
          </p:nvCxnSpPr>
          <p:spPr>
            <a:xfrm rot="16200000" flipH="1">
              <a:off x="307469" y="4053748"/>
              <a:ext cx="1109965" cy="192195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E5A1F086-6D6D-DB78-7987-1F4CD8288B34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1949149" y="3210054"/>
              <a:ext cx="252629" cy="14947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5C1C6FE6-34F1-6EF4-FABA-3DD98ADCC1B7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3518263" y="3210054"/>
              <a:ext cx="256461" cy="15005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48A4631-D9A9-C8CA-3FC1-FD29040BB68C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4423835" y="3610104"/>
              <a:ext cx="119" cy="45172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69A2F54-5DE4-ADD9-20AB-784AC7D409EF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 flipV="1">
              <a:off x="5958310" y="3594864"/>
              <a:ext cx="119" cy="4669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28E34AD-308D-3CD9-7DA3-9F7A94BF228F}"/>
                </a:ext>
              </a:extLst>
            </p:cNvPr>
            <p:cNvCxnSpPr/>
            <p:nvPr/>
          </p:nvCxnSpPr>
          <p:spPr>
            <a:xfrm>
              <a:off x="7733963" y="3610104"/>
              <a:ext cx="119" cy="45172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1DA4DDD4-04F9-EC4A-18B3-67FCB5B291FE}"/>
                </a:ext>
              </a:extLst>
            </p:cNvPr>
            <p:cNvCxnSpPr>
              <a:cxnSpLocks/>
              <a:stCxn id="27" idx="3"/>
              <a:endCxn id="20" idx="2"/>
            </p:cNvCxnSpPr>
            <p:nvPr/>
          </p:nvCxnSpPr>
          <p:spPr>
            <a:xfrm flipV="1">
              <a:off x="8214639" y="3610104"/>
              <a:ext cx="1014447" cy="1140873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EE7F08-2F3B-5654-F6B5-DA68B8E7B12A}"/>
                </a:ext>
              </a:extLst>
            </p:cNvPr>
            <p:cNvSpPr txBox="1"/>
            <p:nvPr/>
          </p:nvSpPr>
          <p:spPr>
            <a:xfrm>
              <a:off x="8295650" y="4807385"/>
              <a:ext cx="127849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Secure Access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FD73F5F-8035-5163-8586-4C8B4AA3EF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6282" y="3610104"/>
              <a:ext cx="4921" cy="73960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5E2191F-D6C2-F359-742C-D5212492A9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8301" y="3610104"/>
              <a:ext cx="0" cy="73931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878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9554026-241E-F2DB-9EC0-FB0D1681A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561982" y="4742300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AC72AE-5725-F4BC-C23C-87FFDA982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83879" y="5501827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aphic 287">
            <a:extLst>
              <a:ext uri="{FF2B5EF4-FFF2-40B4-BE49-F238E27FC236}">
                <a16:creationId xmlns:a16="http://schemas.microsoft.com/office/drawing/2014/main" id="{9DD4E432-D927-A5F5-A683-0A885A65A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94371" y="4865938"/>
            <a:ext cx="315838" cy="333346"/>
            <a:chOff x="5829902" y="3083495"/>
            <a:chExt cx="773144" cy="816007"/>
          </a:xfrm>
          <a:noFill/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6C4C8D-1211-0368-EB90-3CFB1C3E9BBF}"/>
                </a:ext>
              </a:extLst>
            </p:cNvPr>
            <p:cNvSpPr/>
            <p:nvPr/>
          </p:nvSpPr>
          <p:spPr>
            <a:xfrm>
              <a:off x="6104889" y="3206082"/>
              <a:ext cx="498062" cy="515397"/>
            </a:xfrm>
            <a:custGeom>
              <a:avLst/>
              <a:gdLst>
                <a:gd name="connsiteX0" fmla="*/ 0 w 498062"/>
                <a:gd name="connsiteY0" fmla="*/ 224314 h 515397"/>
                <a:gd name="connsiteX1" fmla="*/ 0 w 498062"/>
                <a:gd name="connsiteY1" fmla="*/ 0 h 515397"/>
                <a:gd name="connsiteX2" fmla="*/ 8096 w 498062"/>
                <a:gd name="connsiteY2" fmla="*/ 0 h 515397"/>
                <a:gd name="connsiteX3" fmla="*/ 248888 w 498062"/>
                <a:gd name="connsiteY3" fmla="*/ 73724 h 515397"/>
                <a:gd name="connsiteX4" fmla="*/ 489966 w 498062"/>
                <a:gd name="connsiteY4" fmla="*/ 0 h 515397"/>
                <a:gd name="connsiteX5" fmla="*/ 489966 w 498062"/>
                <a:gd name="connsiteY5" fmla="*/ 0 h 515397"/>
                <a:gd name="connsiteX6" fmla="*/ 498062 w 498062"/>
                <a:gd name="connsiteY6" fmla="*/ 0 h 515397"/>
                <a:gd name="connsiteX7" fmla="*/ 498062 w 498062"/>
                <a:gd name="connsiteY7" fmla="*/ 417290 h 515397"/>
                <a:gd name="connsiteX8" fmla="*/ 248888 w 498062"/>
                <a:gd name="connsiteY8" fmla="*/ 515398 h 515397"/>
                <a:gd name="connsiteX9" fmla="*/ 139827 w 498062"/>
                <a:gd name="connsiteY9" fmla="*/ 505492 h 51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062" h="515397">
                  <a:moveTo>
                    <a:pt x="0" y="2243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096" y="0"/>
                    <a:pt x="8096" y="0"/>
                    <a:pt x="8096" y="0"/>
                  </a:cubicBezTo>
                  <a:cubicBezTo>
                    <a:pt x="35719" y="42386"/>
                    <a:pt x="133064" y="73724"/>
                    <a:pt x="248888" y="73724"/>
                  </a:cubicBezTo>
                  <a:cubicBezTo>
                    <a:pt x="364903" y="73724"/>
                    <a:pt x="462153" y="42481"/>
                    <a:pt x="489966" y="0"/>
                  </a:cubicBezTo>
                  <a:lnTo>
                    <a:pt x="489966" y="0"/>
                  </a:lnTo>
                  <a:cubicBezTo>
                    <a:pt x="498062" y="0"/>
                    <a:pt x="498062" y="0"/>
                    <a:pt x="498062" y="0"/>
                  </a:cubicBezTo>
                  <a:cubicBezTo>
                    <a:pt x="498062" y="417290"/>
                    <a:pt x="498062" y="417290"/>
                    <a:pt x="498062" y="417290"/>
                  </a:cubicBezTo>
                  <a:cubicBezTo>
                    <a:pt x="498062" y="471583"/>
                    <a:pt x="386525" y="515398"/>
                    <a:pt x="248888" y="515398"/>
                  </a:cubicBezTo>
                  <a:cubicBezTo>
                    <a:pt x="209740" y="515398"/>
                    <a:pt x="172784" y="511873"/>
                    <a:pt x="139827" y="505492"/>
                  </a:cubicBez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D3E642-7566-18BA-0B47-760BB06F2890}"/>
                </a:ext>
              </a:extLst>
            </p:cNvPr>
            <p:cNvSpPr/>
            <p:nvPr/>
          </p:nvSpPr>
          <p:spPr>
            <a:xfrm>
              <a:off x="6104889" y="3083495"/>
              <a:ext cx="498157" cy="196214"/>
            </a:xfrm>
            <a:custGeom>
              <a:avLst/>
              <a:gdLst>
                <a:gd name="connsiteX0" fmla="*/ 248984 w 498157"/>
                <a:gd name="connsiteY0" fmla="*/ 0 h 196214"/>
                <a:gd name="connsiteX1" fmla="*/ 0 w 498157"/>
                <a:gd name="connsiteY1" fmla="*/ 98108 h 196214"/>
                <a:gd name="connsiteX2" fmla="*/ 248984 w 498157"/>
                <a:gd name="connsiteY2" fmla="*/ 196215 h 196214"/>
                <a:gd name="connsiteX3" fmla="*/ 498158 w 498157"/>
                <a:gd name="connsiteY3" fmla="*/ 98108 h 196214"/>
                <a:gd name="connsiteX4" fmla="*/ 248984 w 498157"/>
                <a:gd name="connsiteY4" fmla="*/ 0 h 196214"/>
                <a:gd name="connsiteX5" fmla="*/ 248984 w 498157"/>
                <a:gd name="connsiteY5" fmla="*/ 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157" h="196214">
                  <a:moveTo>
                    <a:pt x="248984" y="0"/>
                  </a:moveTo>
                  <a:cubicBezTo>
                    <a:pt x="111538" y="0"/>
                    <a:pt x="0" y="43815"/>
                    <a:pt x="0" y="98108"/>
                  </a:cubicBezTo>
                  <a:cubicBezTo>
                    <a:pt x="0" y="152210"/>
                    <a:pt x="111538" y="196215"/>
                    <a:pt x="248984" y="196215"/>
                  </a:cubicBezTo>
                  <a:cubicBezTo>
                    <a:pt x="386620" y="196215"/>
                    <a:pt x="498158" y="152210"/>
                    <a:pt x="498158" y="98108"/>
                  </a:cubicBezTo>
                  <a:cubicBezTo>
                    <a:pt x="498158" y="43720"/>
                    <a:pt x="386620" y="0"/>
                    <a:pt x="248984" y="0"/>
                  </a:cubicBezTo>
                  <a:lnTo>
                    <a:pt x="248984" y="0"/>
                  </a:lnTo>
                  <a:close/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286BF8-55F9-5AE2-2D05-F42DAEED723B}"/>
                </a:ext>
              </a:extLst>
            </p:cNvPr>
            <p:cNvSpPr/>
            <p:nvPr/>
          </p:nvSpPr>
          <p:spPr>
            <a:xfrm>
              <a:off x="6289102" y="3399821"/>
              <a:ext cx="313944" cy="98107"/>
            </a:xfrm>
            <a:custGeom>
              <a:avLst/>
              <a:gdLst>
                <a:gd name="connsiteX0" fmla="*/ 0 w 313944"/>
                <a:gd name="connsiteY0" fmla="*/ 94774 h 98107"/>
                <a:gd name="connsiteX1" fmla="*/ 64770 w 313944"/>
                <a:gd name="connsiteY1" fmla="*/ 98107 h 98107"/>
                <a:gd name="connsiteX2" fmla="*/ 313944 w 313944"/>
                <a:gd name="connsiteY2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944" h="98107">
                  <a:moveTo>
                    <a:pt x="0" y="94774"/>
                  </a:moveTo>
                  <a:cubicBezTo>
                    <a:pt x="20669" y="96965"/>
                    <a:pt x="42386" y="98107"/>
                    <a:pt x="64770" y="98107"/>
                  </a:cubicBezTo>
                  <a:cubicBezTo>
                    <a:pt x="202406" y="98107"/>
                    <a:pt x="313944" y="54102"/>
                    <a:pt x="313944" y="0"/>
                  </a:cubicBez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EC9E7D-E37C-64AB-5432-9C8645EFFB32}"/>
                </a:ext>
              </a:extLst>
            </p:cNvPr>
            <p:cNvSpPr/>
            <p:nvPr/>
          </p:nvSpPr>
          <p:spPr>
            <a:xfrm>
              <a:off x="6104889" y="3399821"/>
              <a:ext cx="9620" cy="27146"/>
            </a:xfrm>
            <a:custGeom>
              <a:avLst/>
              <a:gdLst>
                <a:gd name="connsiteX0" fmla="*/ 0 w 9620"/>
                <a:gd name="connsiteY0" fmla="*/ 0 h 27146"/>
                <a:gd name="connsiteX1" fmla="*/ 9620 w 9620"/>
                <a:gd name="connsiteY1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0" h="27146">
                  <a:moveTo>
                    <a:pt x="0" y="0"/>
                  </a:moveTo>
                  <a:cubicBezTo>
                    <a:pt x="0" y="9430"/>
                    <a:pt x="3334" y="18478"/>
                    <a:pt x="9620" y="27146"/>
                  </a:cubicBez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84D800-A10E-589B-6CFF-9556187E9191}"/>
                </a:ext>
              </a:extLst>
            </p:cNvPr>
            <p:cNvSpPr/>
            <p:nvPr/>
          </p:nvSpPr>
          <p:spPr>
            <a:xfrm>
              <a:off x="5998970" y="3424681"/>
              <a:ext cx="314325" cy="313277"/>
            </a:xfrm>
            <a:custGeom>
              <a:avLst/>
              <a:gdLst>
                <a:gd name="connsiteX0" fmla="*/ 156496 w 314325"/>
                <a:gd name="connsiteY0" fmla="*/ 313277 h 313277"/>
                <a:gd name="connsiteX1" fmla="*/ 314325 w 314325"/>
                <a:gd name="connsiteY1" fmla="*/ 155924 h 313277"/>
                <a:gd name="connsiteX2" fmla="*/ 156496 w 314325"/>
                <a:gd name="connsiteY2" fmla="*/ 0 h 313277"/>
                <a:gd name="connsiteX3" fmla="*/ 0 w 314325"/>
                <a:gd name="connsiteY3" fmla="*/ 155924 h 313277"/>
                <a:gd name="connsiteX4" fmla="*/ 156496 w 314325"/>
                <a:gd name="connsiteY4" fmla="*/ 313277 h 313277"/>
                <a:gd name="connsiteX5" fmla="*/ 156496 w 314325"/>
                <a:gd name="connsiteY5" fmla="*/ 313277 h 31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313277">
                  <a:moveTo>
                    <a:pt x="156496" y="313277"/>
                  </a:moveTo>
                  <a:cubicBezTo>
                    <a:pt x="243935" y="313277"/>
                    <a:pt x="314325" y="243078"/>
                    <a:pt x="314325" y="155924"/>
                  </a:cubicBezTo>
                  <a:cubicBezTo>
                    <a:pt x="314325" y="70199"/>
                    <a:pt x="243840" y="0"/>
                    <a:pt x="156496" y="0"/>
                  </a:cubicBezTo>
                  <a:cubicBezTo>
                    <a:pt x="70485" y="0"/>
                    <a:pt x="0" y="70199"/>
                    <a:pt x="0" y="155924"/>
                  </a:cubicBezTo>
                  <a:cubicBezTo>
                    <a:pt x="95" y="242983"/>
                    <a:pt x="70580" y="313277"/>
                    <a:pt x="156496" y="313277"/>
                  </a:cubicBezTo>
                  <a:lnTo>
                    <a:pt x="156496" y="313277"/>
                  </a:lnTo>
                  <a:close/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13614A1-A5D5-C38B-0CAD-5A9B276B64EA}"/>
                </a:ext>
              </a:extLst>
            </p:cNvPr>
            <p:cNvSpPr/>
            <p:nvPr/>
          </p:nvSpPr>
          <p:spPr>
            <a:xfrm>
              <a:off x="5829902" y="3690238"/>
              <a:ext cx="214217" cy="209264"/>
            </a:xfrm>
            <a:custGeom>
              <a:avLst/>
              <a:gdLst>
                <a:gd name="connsiteX0" fmla="*/ 0 w 214217"/>
                <a:gd name="connsiteY0" fmla="*/ 209264 h 209264"/>
                <a:gd name="connsiteX1" fmla="*/ 214217 w 214217"/>
                <a:gd name="connsiteY1" fmla="*/ 0 h 20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217" h="209264">
                  <a:moveTo>
                    <a:pt x="0" y="209264"/>
                  </a:moveTo>
                  <a:cubicBezTo>
                    <a:pt x="214217" y="0"/>
                    <a:pt x="214217" y="0"/>
                    <a:pt x="214217" y="0"/>
                  </a:cubicBez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D3550907-34DA-A00D-679D-87112A7E3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271793" y="4742299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5ED3F8-E3AF-868C-840C-14F25825E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3689" y="5501826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RMArticles_EFF5">
            <a:extLst>
              <a:ext uri="{FF2B5EF4-FFF2-40B4-BE49-F238E27FC236}">
                <a16:creationId xmlns:a16="http://schemas.microsoft.com/office/drawing/2014/main" id="{ED1BC598-543A-37BB-2934-2CCDDC3A9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21866" y="4870727"/>
            <a:ext cx="280476" cy="323766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5A23DB2-1125-919F-C38D-A72F5186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63551" y="5501827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294A5B82-C2D5-C9E2-F199-3BED05F94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0141655" y="4742300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71" name="shield_3">
            <a:extLst>
              <a:ext uri="{FF2B5EF4-FFF2-40B4-BE49-F238E27FC236}">
                <a16:creationId xmlns:a16="http://schemas.microsoft.com/office/drawing/2014/main" id="{AEE388FC-A991-B126-AD96-EEF49F687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68453" y="4866890"/>
            <a:ext cx="327026" cy="331444"/>
          </a:xfrm>
          <a:custGeom>
            <a:avLst/>
            <a:gdLst>
              <a:gd name="T0" fmla="*/ 55 w 322"/>
              <a:gd name="T1" fmla="*/ 246 h 329"/>
              <a:gd name="T2" fmla="*/ 4 w 322"/>
              <a:gd name="T3" fmla="*/ 101 h 329"/>
              <a:gd name="T4" fmla="*/ 4 w 322"/>
              <a:gd name="T5" fmla="*/ 44 h 329"/>
              <a:gd name="T6" fmla="*/ 72 w 322"/>
              <a:gd name="T7" fmla="*/ 34 h 329"/>
              <a:gd name="T8" fmla="*/ 161 w 322"/>
              <a:gd name="T9" fmla="*/ 0 h 329"/>
              <a:gd name="T10" fmla="*/ 250 w 322"/>
              <a:gd name="T11" fmla="*/ 34 h 329"/>
              <a:gd name="T12" fmla="*/ 318 w 322"/>
              <a:gd name="T13" fmla="*/ 44 h 329"/>
              <a:gd name="T14" fmla="*/ 318 w 322"/>
              <a:gd name="T15" fmla="*/ 101 h 329"/>
              <a:gd name="T16" fmla="*/ 267 w 322"/>
              <a:gd name="T17" fmla="*/ 246 h 329"/>
              <a:gd name="T18" fmla="*/ 161 w 322"/>
              <a:gd name="T19" fmla="*/ 329 h 329"/>
              <a:gd name="T20" fmla="*/ 55 w 322"/>
              <a:gd name="T21" fmla="*/ 246 h 329"/>
              <a:gd name="T22" fmla="*/ 161 w 322"/>
              <a:gd name="T23" fmla="*/ 53 h 329"/>
              <a:gd name="T24" fmla="*/ 161 w 322"/>
              <a:gd name="T25" fmla="*/ 207 h 329"/>
              <a:gd name="T26" fmla="*/ 161 w 322"/>
              <a:gd name="T27" fmla="*/ 231 h 329"/>
              <a:gd name="T28" fmla="*/ 161 w 322"/>
              <a:gd name="T29" fmla="*/ 25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2" h="329">
                <a:moveTo>
                  <a:pt x="55" y="246"/>
                </a:moveTo>
                <a:cubicBezTo>
                  <a:pt x="0" y="179"/>
                  <a:pt x="4" y="101"/>
                  <a:pt x="4" y="101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38" y="45"/>
                  <a:pt x="72" y="34"/>
                </a:cubicBezTo>
                <a:cubicBezTo>
                  <a:pt x="107" y="22"/>
                  <a:pt x="124" y="0"/>
                  <a:pt x="161" y="0"/>
                </a:cubicBezTo>
                <a:cubicBezTo>
                  <a:pt x="198" y="0"/>
                  <a:pt x="215" y="22"/>
                  <a:pt x="250" y="34"/>
                </a:cubicBezTo>
                <a:cubicBezTo>
                  <a:pt x="284" y="45"/>
                  <a:pt x="318" y="44"/>
                  <a:pt x="318" y="44"/>
                </a:cubicBezTo>
                <a:cubicBezTo>
                  <a:pt x="318" y="101"/>
                  <a:pt x="318" y="101"/>
                  <a:pt x="318" y="101"/>
                </a:cubicBezTo>
                <a:cubicBezTo>
                  <a:pt x="318" y="101"/>
                  <a:pt x="322" y="179"/>
                  <a:pt x="267" y="246"/>
                </a:cubicBezTo>
                <a:cubicBezTo>
                  <a:pt x="234" y="286"/>
                  <a:pt x="161" y="329"/>
                  <a:pt x="161" y="329"/>
                </a:cubicBezTo>
                <a:cubicBezTo>
                  <a:pt x="161" y="329"/>
                  <a:pt x="88" y="286"/>
                  <a:pt x="55" y="246"/>
                </a:cubicBezTo>
                <a:close/>
                <a:moveTo>
                  <a:pt x="161" y="53"/>
                </a:moveTo>
                <a:cubicBezTo>
                  <a:pt x="161" y="207"/>
                  <a:pt x="161" y="207"/>
                  <a:pt x="161" y="207"/>
                </a:cubicBezTo>
                <a:moveTo>
                  <a:pt x="161" y="231"/>
                </a:moveTo>
                <a:cubicBezTo>
                  <a:pt x="161" y="251"/>
                  <a:pt x="161" y="251"/>
                  <a:pt x="161" y="251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E157A4-38C4-D747-F13B-6EA667956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64043" y="4742300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B4174DB-9411-626E-28EB-F30E3AE0B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5940" y="5501827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arrow_11">
            <a:extLst>
              <a:ext uri="{FF2B5EF4-FFF2-40B4-BE49-F238E27FC236}">
                <a16:creationId xmlns:a16="http://schemas.microsoft.com/office/drawing/2014/main" id="{35317164-70A8-DDD5-84A8-99EF77C22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10761" y="4882607"/>
            <a:ext cx="287188" cy="300008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6616B44-9B07-5BCE-22C8-D4449937B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038535" y="4746572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94" name="clock_10">
            <a:extLst>
              <a:ext uri="{FF2B5EF4-FFF2-40B4-BE49-F238E27FC236}">
                <a16:creationId xmlns:a16="http://schemas.microsoft.com/office/drawing/2014/main" id="{68B717E1-77C7-5F12-F135-97EC7A6DC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81279" y="4888799"/>
            <a:ext cx="295136" cy="296168"/>
          </a:xfrm>
          <a:custGeom>
            <a:avLst/>
            <a:gdLst>
              <a:gd name="T0" fmla="*/ 286 w 323"/>
              <a:gd name="T1" fmla="*/ 324 h 324"/>
              <a:gd name="T2" fmla="*/ 287 w 323"/>
              <a:gd name="T3" fmla="*/ 311 h 324"/>
              <a:gd name="T4" fmla="*/ 217 w 323"/>
              <a:gd name="T5" fmla="*/ 199 h 324"/>
              <a:gd name="T6" fmla="*/ 204 w 323"/>
              <a:gd name="T7" fmla="*/ 193 h 324"/>
              <a:gd name="T8" fmla="*/ 185 w 323"/>
              <a:gd name="T9" fmla="*/ 164 h 324"/>
              <a:gd name="T10" fmla="*/ 207 w 323"/>
              <a:gd name="T11" fmla="*/ 131 h 324"/>
              <a:gd name="T12" fmla="*/ 218 w 323"/>
              <a:gd name="T13" fmla="*/ 126 h 324"/>
              <a:gd name="T14" fmla="*/ 287 w 323"/>
              <a:gd name="T15" fmla="*/ 14 h 324"/>
              <a:gd name="T16" fmla="*/ 286 w 323"/>
              <a:gd name="T17" fmla="*/ 0 h 324"/>
              <a:gd name="T18" fmla="*/ 37 w 323"/>
              <a:gd name="T19" fmla="*/ 324 h 324"/>
              <a:gd name="T20" fmla="*/ 37 w 323"/>
              <a:gd name="T21" fmla="*/ 311 h 324"/>
              <a:gd name="T22" fmla="*/ 105 w 323"/>
              <a:gd name="T23" fmla="*/ 200 h 324"/>
              <a:gd name="T24" fmla="*/ 117 w 323"/>
              <a:gd name="T25" fmla="*/ 194 h 324"/>
              <a:gd name="T26" fmla="*/ 137 w 323"/>
              <a:gd name="T27" fmla="*/ 164 h 324"/>
              <a:gd name="T28" fmla="*/ 117 w 323"/>
              <a:gd name="T29" fmla="*/ 133 h 324"/>
              <a:gd name="T30" fmla="*/ 104 w 323"/>
              <a:gd name="T31" fmla="*/ 126 h 324"/>
              <a:gd name="T32" fmla="*/ 37 w 323"/>
              <a:gd name="T33" fmla="*/ 14 h 324"/>
              <a:gd name="T34" fmla="*/ 37 w 323"/>
              <a:gd name="T35" fmla="*/ 0 h 324"/>
              <a:gd name="T36" fmla="*/ 0 w 323"/>
              <a:gd name="T37" fmla="*/ 0 h 324"/>
              <a:gd name="T38" fmla="*/ 323 w 323"/>
              <a:gd name="T39" fmla="*/ 0 h 324"/>
              <a:gd name="T40" fmla="*/ 0 w 323"/>
              <a:gd name="T41" fmla="*/ 324 h 324"/>
              <a:gd name="T42" fmla="*/ 323 w 323"/>
              <a:gd name="T43" fmla="*/ 32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3" h="324">
                <a:moveTo>
                  <a:pt x="286" y="324"/>
                </a:moveTo>
                <a:cubicBezTo>
                  <a:pt x="287" y="320"/>
                  <a:pt x="287" y="316"/>
                  <a:pt x="287" y="311"/>
                </a:cubicBezTo>
                <a:cubicBezTo>
                  <a:pt x="287" y="262"/>
                  <a:pt x="258" y="219"/>
                  <a:pt x="217" y="199"/>
                </a:cubicBezTo>
                <a:cubicBezTo>
                  <a:pt x="204" y="193"/>
                  <a:pt x="204" y="193"/>
                  <a:pt x="204" y="193"/>
                </a:cubicBezTo>
                <a:cubicBezTo>
                  <a:pt x="193" y="188"/>
                  <a:pt x="185" y="176"/>
                  <a:pt x="185" y="164"/>
                </a:cubicBezTo>
                <a:cubicBezTo>
                  <a:pt x="185" y="149"/>
                  <a:pt x="195" y="136"/>
                  <a:pt x="207" y="131"/>
                </a:cubicBezTo>
                <a:cubicBezTo>
                  <a:pt x="218" y="126"/>
                  <a:pt x="218" y="126"/>
                  <a:pt x="218" y="126"/>
                </a:cubicBezTo>
                <a:cubicBezTo>
                  <a:pt x="259" y="105"/>
                  <a:pt x="287" y="63"/>
                  <a:pt x="287" y="14"/>
                </a:cubicBezTo>
                <a:cubicBezTo>
                  <a:pt x="287" y="10"/>
                  <a:pt x="286" y="4"/>
                  <a:pt x="286" y="0"/>
                </a:cubicBezTo>
                <a:moveTo>
                  <a:pt x="37" y="324"/>
                </a:moveTo>
                <a:cubicBezTo>
                  <a:pt x="37" y="320"/>
                  <a:pt x="37" y="316"/>
                  <a:pt x="37" y="311"/>
                </a:cubicBezTo>
                <a:cubicBezTo>
                  <a:pt x="37" y="263"/>
                  <a:pt x="64" y="220"/>
                  <a:pt x="105" y="200"/>
                </a:cubicBezTo>
                <a:cubicBezTo>
                  <a:pt x="117" y="194"/>
                  <a:pt x="117" y="194"/>
                  <a:pt x="117" y="194"/>
                </a:cubicBezTo>
                <a:cubicBezTo>
                  <a:pt x="129" y="189"/>
                  <a:pt x="137" y="177"/>
                  <a:pt x="137" y="164"/>
                </a:cubicBezTo>
                <a:cubicBezTo>
                  <a:pt x="137" y="149"/>
                  <a:pt x="129" y="139"/>
                  <a:pt x="117" y="133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63" y="105"/>
                  <a:pt x="37" y="64"/>
                  <a:pt x="37" y="14"/>
                </a:cubicBezTo>
                <a:cubicBezTo>
                  <a:pt x="37" y="10"/>
                  <a:pt x="37" y="5"/>
                  <a:pt x="37" y="0"/>
                </a:cubicBezTo>
                <a:moveTo>
                  <a:pt x="0" y="0"/>
                </a:moveTo>
                <a:cubicBezTo>
                  <a:pt x="323" y="0"/>
                  <a:pt x="323" y="0"/>
                  <a:pt x="323" y="0"/>
                </a:cubicBezTo>
                <a:moveTo>
                  <a:pt x="0" y="324"/>
                </a:moveTo>
                <a:cubicBezTo>
                  <a:pt x="323" y="324"/>
                  <a:pt x="323" y="324"/>
                  <a:pt x="323" y="32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98B8A2E-B027-6292-AA5B-2759C9EFE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82328" y="5513633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C38BD-E82C-4D12-31EA-32507D3B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Pipeline – Storage Requirements</a:t>
            </a:r>
          </a:p>
        </p:txBody>
      </p:sp>
      <p:grpSp>
        <p:nvGrpSpPr>
          <p:cNvPr id="3" name="Group 2" descr="Unstructured Data Storage diagram">
            <a:extLst>
              <a:ext uri="{FF2B5EF4-FFF2-40B4-BE49-F238E27FC236}">
                <a16:creationId xmlns:a16="http://schemas.microsoft.com/office/drawing/2014/main" id="{D814D7EF-6F3E-EFBE-3A54-9BE05486D1B1}"/>
              </a:ext>
            </a:extLst>
          </p:cNvPr>
          <p:cNvGrpSpPr/>
          <p:nvPr/>
        </p:nvGrpSpPr>
        <p:grpSpPr>
          <a:xfrm>
            <a:off x="423908" y="1236174"/>
            <a:ext cx="11477535" cy="2825060"/>
            <a:chOff x="423908" y="1236174"/>
            <a:chExt cx="11477535" cy="282506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AEEDAA-6068-518A-4760-B09C3819CE73}"/>
                </a:ext>
              </a:extLst>
            </p:cNvPr>
            <p:cNvSpPr/>
            <p:nvPr/>
          </p:nvSpPr>
          <p:spPr bwMode="auto">
            <a:xfrm>
              <a:off x="2126124" y="1246110"/>
              <a:ext cx="2735436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F90539A-4D65-EED6-15E0-2208E87CC4C6}"/>
                </a:ext>
              </a:extLst>
            </p:cNvPr>
            <p:cNvSpPr/>
            <p:nvPr/>
          </p:nvSpPr>
          <p:spPr bwMode="auto">
            <a:xfrm>
              <a:off x="510544" y="1815068"/>
              <a:ext cx="11170911" cy="2246166"/>
            </a:xfrm>
            <a:prstGeom prst="roundRect">
              <a:avLst/>
            </a:prstGeom>
            <a:solidFill>
              <a:schemeClr val="bg1"/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err="1">
                <a:solidFill>
                  <a:srgbClr val="00000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A3192A0-7352-D202-16E2-C5AD293BC77C}"/>
                </a:ext>
              </a:extLst>
            </p:cNvPr>
            <p:cNvSpPr txBox="1"/>
            <p:nvPr/>
          </p:nvSpPr>
          <p:spPr>
            <a:xfrm>
              <a:off x="423908" y="1360407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Ingestion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473EE47-7469-167D-2689-1A855C537E36}"/>
                </a:ext>
              </a:extLst>
            </p:cNvPr>
            <p:cNvSpPr txBox="1"/>
            <p:nvPr/>
          </p:nvSpPr>
          <p:spPr>
            <a:xfrm>
              <a:off x="2593519" y="1360407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Preparation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F6C6D04-1B1F-14BA-7FC2-7F91E9A0F385}"/>
                </a:ext>
              </a:extLst>
            </p:cNvPr>
            <p:cNvSpPr txBox="1"/>
            <p:nvPr/>
          </p:nvSpPr>
          <p:spPr>
            <a:xfrm>
              <a:off x="10100798" y="1357218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Response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316F6-BB64-80EE-D92F-FF9EF15AD0F4}"/>
                </a:ext>
              </a:extLst>
            </p:cNvPr>
            <p:cNvSpPr txBox="1"/>
            <p:nvPr/>
          </p:nvSpPr>
          <p:spPr>
            <a:xfrm>
              <a:off x="5553797" y="1364921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Vector DB Integration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0B34B6-2E9B-AC0A-DC16-1283B34075B9}"/>
                </a:ext>
              </a:extLst>
            </p:cNvPr>
            <p:cNvSpPr txBox="1"/>
            <p:nvPr/>
          </p:nvSpPr>
          <p:spPr>
            <a:xfrm>
              <a:off x="8122376" y="1363440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Retrieval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3367F0A-22EA-641C-8082-45A77F4BC4EC}"/>
                </a:ext>
              </a:extLst>
            </p:cNvPr>
            <p:cNvSpPr/>
            <p:nvPr/>
          </p:nvSpPr>
          <p:spPr bwMode="auto">
            <a:xfrm>
              <a:off x="649224" y="1246110"/>
              <a:ext cx="1343872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D6C68F-1F3C-80FE-DAF6-7D10704A1B47}"/>
                </a:ext>
              </a:extLst>
            </p:cNvPr>
            <p:cNvSpPr/>
            <p:nvPr/>
          </p:nvSpPr>
          <p:spPr bwMode="auto">
            <a:xfrm>
              <a:off x="4994588" y="1241098"/>
              <a:ext cx="2994760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D513352-D5ED-88FF-61BB-83B83E8F4F9D}"/>
                </a:ext>
              </a:extLst>
            </p:cNvPr>
            <p:cNvSpPr/>
            <p:nvPr/>
          </p:nvSpPr>
          <p:spPr bwMode="auto">
            <a:xfrm>
              <a:off x="8135283" y="1236174"/>
              <a:ext cx="1800645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B3CB0A-FCAF-23FA-8085-DBAFEBA9390A}"/>
                </a:ext>
              </a:extLst>
            </p:cNvPr>
            <p:cNvSpPr/>
            <p:nvPr/>
          </p:nvSpPr>
          <p:spPr bwMode="auto">
            <a:xfrm>
              <a:off x="10056049" y="1236174"/>
              <a:ext cx="1800645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8E1AB37-A02B-063B-8BB3-5064D8582361}"/>
                </a:ext>
              </a:extLst>
            </p:cNvPr>
            <p:cNvSpPr/>
            <p:nvPr/>
          </p:nvSpPr>
          <p:spPr bwMode="auto">
            <a:xfrm>
              <a:off x="1033221" y="2377949"/>
              <a:ext cx="99060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Raw 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CFFE3EF-2EE4-4307-023E-D03F2216A97E}"/>
                </a:ext>
              </a:extLst>
            </p:cNvPr>
            <p:cNvSpPr/>
            <p:nvPr/>
          </p:nvSpPr>
          <p:spPr bwMode="auto">
            <a:xfrm>
              <a:off x="2395962" y="2383767"/>
              <a:ext cx="1196973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3AF8BF5-7AF1-4BC7-A704-AA2DF010BAFA}"/>
                </a:ext>
              </a:extLst>
            </p:cNvPr>
            <p:cNvSpPr/>
            <p:nvPr/>
          </p:nvSpPr>
          <p:spPr bwMode="auto">
            <a:xfrm>
              <a:off x="4585378" y="2381918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 Chunks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60E6F59-2BB4-58D9-AAFA-6EB8E00A2D7F}"/>
                </a:ext>
              </a:extLst>
            </p:cNvPr>
            <p:cNvSpPr/>
            <p:nvPr/>
          </p:nvSpPr>
          <p:spPr bwMode="auto">
            <a:xfrm>
              <a:off x="9993885" y="2377949"/>
              <a:ext cx="1536162" cy="752118"/>
            </a:xfrm>
            <a:prstGeom prst="roundRect">
              <a:avLst/>
            </a:prstGeom>
            <a:gradFill flip="none" rotWithShape="1">
              <a:gsLst>
                <a:gs pos="0">
                  <a:srgbClr val="C03BC4"/>
                </a:gs>
                <a:gs pos="89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Segoe UI"/>
                  <a:cs typeface="Segoe UI" pitchFamily="34" charset="0"/>
                </a:rPr>
                <a:t>Base/ Fine Tuned Model Weights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9AA244-05D1-0106-7066-2019C8DD8C4E}"/>
                </a:ext>
              </a:extLst>
            </p:cNvPr>
            <p:cNvSpPr txBox="1"/>
            <p:nvPr/>
          </p:nvSpPr>
          <p:spPr>
            <a:xfrm>
              <a:off x="4052591" y="3651822"/>
              <a:ext cx="42367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Unstructured Data Storage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7A62664-634A-4377-E33E-5976489F4416}"/>
                </a:ext>
              </a:extLst>
            </p:cNvPr>
            <p:cNvSpPr/>
            <p:nvPr/>
          </p:nvSpPr>
          <p:spPr bwMode="auto">
            <a:xfrm>
              <a:off x="4248211" y="2111004"/>
              <a:ext cx="4041100" cy="1378303"/>
            </a:xfrm>
            <a:prstGeom prst="roundRect">
              <a:avLst/>
            </a:prstGeom>
            <a:noFill/>
            <a:ln w="22225">
              <a:solidFill>
                <a:srgbClr val="0078D4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6C8EF6-F7B3-A431-0337-8707CB9519C3}"/>
                </a:ext>
              </a:extLst>
            </p:cNvPr>
            <p:cNvSpPr txBox="1"/>
            <p:nvPr/>
          </p:nvSpPr>
          <p:spPr>
            <a:xfrm>
              <a:off x="6131348" y="2481306"/>
              <a:ext cx="34480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8DDFCD3-4FB2-521C-3E2A-A1B3ADFA8012}"/>
                </a:ext>
              </a:extLst>
            </p:cNvPr>
            <p:cNvSpPr/>
            <p:nvPr/>
          </p:nvSpPr>
          <p:spPr bwMode="auto">
            <a:xfrm>
              <a:off x="6639097" y="2381918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Metadata</a:t>
              </a:r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B53DD726-A4C6-F6EA-9603-50C7602D84A2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rot="16200000" flipH="1">
              <a:off x="479572" y="2200359"/>
              <a:ext cx="943864" cy="163434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DD8E8D1D-704B-5E96-DB25-FB87B0D7F44F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023821" y="1806882"/>
              <a:ext cx="160829" cy="94712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0D6F9728-A977-4602-D909-8A80F094E3CB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3592935" y="1803153"/>
              <a:ext cx="393890" cy="956673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35B866D-9626-0AC1-9435-AE87DF31991C}"/>
                </a:ext>
              </a:extLst>
            </p:cNvPr>
            <p:cNvCxnSpPr>
              <a:cxnSpLocks/>
            </p:cNvCxnSpPr>
            <p:nvPr/>
          </p:nvCxnSpPr>
          <p:spPr>
            <a:xfrm>
              <a:off x="4498626" y="1829092"/>
              <a:ext cx="0" cy="2819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DFD23FC-189B-5850-600D-33DE46B3F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3101" y="1803153"/>
              <a:ext cx="0" cy="3078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D18DF4E-3D22-EBDB-570F-422930A04B57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54" y="1819992"/>
              <a:ext cx="0" cy="2910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339292D-73A4-B16E-E597-0CA7814A9A2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8289311" y="1805132"/>
              <a:ext cx="884760" cy="995024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D3A6C6-5FAA-55C9-4C19-8806F2F99F04}"/>
                </a:ext>
              </a:extLst>
            </p:cNvPr>
            <p:cNvSpPr txBox="1"/>
            <p:nvPr/>
          </p:nvSpPr>
          <p:spPr>
            <a:xfrm>
              <a:off x="8370322" y="2856564"/>
              <a:ext cx="127849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Secure Access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ECC8602-FBE7-EC13-9CCE-7DF3039EA3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5875" y="1810144"/>
              <a:ext cx="0" cy="58874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83C6D03-ABDB-E702-9244-1807230355AE}"/>
                </a:ext>
              </a:extLst>
            </p:cNvPr>
            <p:cNvCxnSpPr>
              <a:cxnSpLocks/>
            </p:cNvCxnSpPr>
            <p:nvPr/>
          </p:nvCxnSpPr>
          <p:spPr>
            <a:xfrm>
              <a:off x="2698644" y="1803153"/>
              <a:ext cx="0" cy="5747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DC6D94A0-E891-140A-C98E-178D7B855870}"/>
              </a:ext>
            </a:extLst>
          </p:cNvPr>
          <p:cNvSpPr>
            <a:spLocks/>
          </p:cNvSpPr>
          <p:nvPr/>
        </p:nvSpPr>
        <p:spPr bwMode="auto">
          <a:xfrm>
            <a:off x="652309" y="4180307"/>
            <a:ext cx="10880602" cy="338554"/>
          </a:xfrm>
          <a:prstGeom prst="rect">
            <a:avLst/>
          </a:prstGeom>
          <a:gradFill flip="none" rotWithShape="1">
            <a:gsLst>
              <a:gs pos="0">
                <a:srgbClr val="C03BC4"/>
              </a:gs>
              <a:gs pos="11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Requirements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9897FE-2BBA-6A11-A1BF-38B52991A6FE}"/>
              </a:ext>
            </a:extLst>
          </p:cNvPr>
          <p:cNvSpPr txBox="1">
            <a:spLocks/>
          </p:cNvSpPr>
          <p:nvPr/>
        </p:nvSpPr>
        <p:spPr>
          <a:xfrm>
            <a:off x="510544" y="5611889"/>
            <a:ext cx="2103120" cy="7315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/>
              <a:t>Bring enterprise and domain-specific data to foundation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4513F-F2A6-7F7E-6D50-0CA22072F0CE}"/>
              </a:ext>
            </a:extLst>
          </p:cNvPr>
          <p:cNvSpPr txBox="1">
            <a:spLocks/>
          </p:cNvSpPr>
          <p:nvPr/>
        </p:nvSpPr>
        <p:spPr>
          <a:xfrm>
            <a:off x="2800733" y="5611890"/>
            <a:ext cx="2103120" cy="7315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/>
              <a:t>Low latency access </a:t>
            </a:r>
            <a:br>
              <a:rPr lang="en-US" sz="1600" dirty="0"/>
            </a:br>
            <a:r>
              <a:rPr lang="en-US" sz="1600" dirty="0"/>
              <a:t>to models and data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FBDAFA7-D433-FBBD-03BE-31534B0C2511}"/>
              </a:ext>
            </a:extLst>
          </p:cNvPr>
          <p:cNvSpPr txBox="1">
            <a:spLocks/>
          </p:cNvSpPr>
          <p:nvPr/>
        </p:nvSpPr>
        <p:spPr>
          <a:xfrm>
            <a:off x="5102794" y="5611889"/>
            <a:ext cx="2103120" cy="73152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/>
              <a:t>Integration with</a:t>
            </a:r>
            <a:br>
              <a:rPr lang="en-US" sz="1600" dirty="0"/>
            </a:br>
            <a:r>
              <a:rPr lang="en-US" sz="1600" dirty="0"/>
              <a:t>Vector DB functionality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57AFDC9-684D-4E2B-434A-A7373732023B}"/>
              </a:ext>
            </a:extLst>
          </p:cNvPr>
          <p:cNvSpPr txBox="1">
            <a:spLocks/>
          </p:cNvSpPr>
          <p:nvPr/>
        </p:nvSpPr>
        <p:spPr>
          <a:xfrm>
            <a:off x="7277286" y="5616161"/>
            <a:ext cx="2103120" cy="73152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/>
              <a:t>Timely data and</a:t>
            </a:r>
            <a:br>
              <a:rPr lang="en-US" sz="1600" dirty="0"/>
            </a:br>
            <a:r>
              <a:rPr lang="en-US" sz="1600" dirty="0"/>
              <a:t>index updates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80E5A45-0FA5-57CF-1D79-D316B1A4B30F}"/>
              </a:ext>
            </a:extLst>
          </p:cNvPr>
          <p:cNvSpPr txBox="1">
            <a:spLocks/>
          </p:cNvSpPr>
          <p:nvPr/>
        </p:nvSpPr>
        <p:spPr>
          <a:xfrm>
            <a:off x="9380406" y="5611890"/>
            <a:ext cx="2103120" cy="7315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/>
              <a:t>Security and access control to core enterprise data </a:t>
            </a:r>
          </a:p>
        </p:txBody>
      </p:sp>
    </p:spTree>
    <p:extLst>
      <p:ext uri="{BB962C8B-B14F-4D97-AF65-F5344CB8AC3E}">
        <p14:creationId xmlns:p14="http://schemas.microsoft.com/office/powerpoint/2010/main" val="243603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">
            <a:extLst>
              <a:ext uri="{FF2B5EF4-FFF2-40B4-BE49-F238E27FC236}">
                <a16:creationId xmlns:a16="http://schemas.microsoft.com/office/drawing/2014/main" id="{3A5CA7EA-42CA-79F1-9392-1148EC3CD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2983" y="1206501"/>
            <a:ext cx="2063051" cy="4399750"/>
          </a:xfrm>
          <a:prstGeom prst="roundRect">
            <a:avLst>
              <a:gd name="adj" fmla="val 6969"/>
            </a:avLst>
          </a:prstGeom>
          <a:solidFill>
            <a:schemeClr val="bg1"/>
          </a:solidFill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61" name="Rectangle: Rounded Corners 5">
            <a:extLst>
              <a:ext uri="{FF2B5EF4-FFF2-40B4-BE49-F238E27FC236}">
                <a16:creationId xmlns:a16="http://schemas.microsoft.com/office/drawing/2014/main" id="{6AED6C6F-FC8B-B09C-B25E-95198CA2D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48021" y="1206501"/>
            <a:ext cx="2063051" cy="4399750"/>
          </a:xfrm>
          <a:prstGeom prst="roundRect">
            <a:avLst>
              <a:gd name="adj" fmla="val 6969"/>
            </a:avLst>
          </a:prstGeom>
          <a:noFill/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63" name="Rectangle: Rounded Corners 5">
            <a:extLst>
              <a:ext uri="{FF2B5EF4-FFF2-40B4-BE49-F238E27FC236}">
                <a16:creationId xmlns:a16="http://schemas.microsoft.com/office/drawing/2014/main" id="{0C79166B-6823-2925-26BA-A5106A47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34887" y="1196811"/>
            <a:ext cx="2063051" cy="4399750"/>
          </a:xfrm>
          <a:prstGeom prst="roundRect">
            <a:avLst>
              <a:gd name="adj" fmla="val 6969"/>
            </a:avLst>
          </a:prstGeom>
          <a:noFill/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64" name="Rectangle: Rounded Corners 5">
            <a:extLst>
              <a:ext uri="{FF2B5EF4-FFF2-40B4-BE49-F238E27FC236}">
                <a16:creationId xmlns:a16="http://schemas.microsoft.com/office/drawing/2014/main" id="{1DF27FB2-DC18-7629-1551-ADCA4530F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36368" y="1196811"/>
            <a:ext cx="2063051" cy="4399750"/>
          </a:xfrm>
          <a:prstGeom prst="roundRect">
            <a:avLst>
              <a:gd name="adj" fmla="val 6969"/>
            </a:avLst>
          </a:prstGeom>
          <a:noFill/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6C9B16-659B-6825-6684-0A40883F7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589236" y="1721048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ECCF9A-52F6-2B5E-4006-D5B3B86C6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11133" y="2480575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aphic 287">
            <a:extLst>
              <a:ext uri="{FF2B5EF4-FFF2-40B4-BE49-F238E27FC236}">
                <a16:creationId xmlns:a16="http://schemas.microsoft.com/office/drawing/2014/main" id="{6546D308-4E02-3AF0-4972-C3E72C656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21624" y="1844686"/>
            <a:ext cx="315838" cy="333346"/>
            <a:chOff x="5829902" y="3083495"/>
            <a:chExt cx="773144" cy="81600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43970E-5783-7148-2F3C-DC007BBBF80D}"/>
                </a:ext>
              </a:extLst>
            </p:cNvPr>
            <p:cNvSpPr/>
            <p:nvPr/>
          </p:nvSpPr>
          <p:spPr>
            <a:xfrm>
              <a:off x="6104889" y="3206082"/>
              <a:ext cx="498062" cy="515397"/>
            </a:xfrm>
            <a:custGeom>
              <a:avLst/>
              <a:gdLst>
                <a:gd name="connsiteX0" fmla="*/ 0 w 498062"/>
                <a:gd name="connsiteY0" fmla="*/ 224314 h 515397"/>
                <a:gd name="connsiteX1" fmla="*/ 0 w 498062"/>
                <a:gd name="connsiteY1" fmla="*/ 0 h 515397"/>
                <a:gd name="connsiteX2" fmla="*/ 8096 w 498062"/>
                <a:gd name="connsiteY2" fmla="*/ 0 h 515397"/>
                <a:gd name="connsiteX3" fmla="*/ 248888 w 498062"/>
                <a:gd name="connsiteY3" fmla="*/ 73724 h 515397"/>
                <a:gd name="connsiteX4" fmla="*/ 489966 w 498062"/>
                <a:gd name="connsiteY4" fmla="*/ 0 h 515397"/>
                <a:gd name="connsiteX5" fmla="*/ 489966 w 498062"/>
                <a:gd name="connsiteY5" fmla="*/ 0 h 515397"/>
                <a:gd name="connsiteX6" fmla="*/ 498062 w 498062"/>
                <a:gd name="connsiteY6" fmla="*/ 0 h 515397"/>
                <a:gd name="connsiteX7" fmla="*/ 498062 w 498062"/>
                <a:gd name="connsiteY7" fmla="*/ 417290 h 515397"/>
                <a:gd name="connsiteX8" fmla="*/ 248888 w 498062"/>
                <a:gd name="connsiteY8" fmla="*/ 515398 h 515397"/>
                <a:gd name="connsiteX9" fmla="*/ 139827 w 498062"/>
                <a:gd name="connsiteY9" fmla="*/ 505492 h 51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062" h="515397">
                  <a:moveTo>
                    <a:pt x="0" y="2243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096" y="0"/>
                    <a:pt x="8096" y="0"/>
                    <a:pt x="8096" y="0"/>
                  </a:cubicBezTo>
                  <a:cubicBezTo>
                    <a:pt x="35719" y="42386"/>
                    <a:pt x="133064" y="73724"/>
                    <a:pt x="248888" y="73724"/>
                  </a:cubicBezTo>
                  <a:cubicBezTo>
                    <a:pt x="364903" y="73724"/>
                    <a:pt x="462153" y="42481"/>
                    <a:pt x="489966" y="0"/>
                  </a:cubicBezTo>
                  <a:lnTo>
                    <a:pt x="489966" y="0"/>
                  </a:lnTo>
                  <a:cubicBezTo>
                    <a:pt x="498062" y="0"/>
                    <a:pt x="498062" y="0"/>
                    <a:pt x="498062" y="0"/>
                  </a:cubicBezTo>
                  <a:cubicBezTo>
                    <a:pt x="498062" y="417290"/>
                    <a:pt x="498062" y="417290"/>
                    <a:pt x="498062" y="417290"/>
                  </a:cubicBezTo>
                  <a:cubicBezTo>
                    <a:pt x="498062" y="471583"/>
                    <a:pt x="386525" y="515398"/>
                    <a:pt x="248888" y="515398"/>
                  </a:cubicBezTo>
                  <a:cubicBezTo>
                    <a:pt x="209740" y="515398"/>
                    <a:pt x="172784" y="511873"/>
                    <a:pt x="139827" y="505492"/>
                  </a:cubicBez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933BE2F-EAE9-75D7-CE18-E91EEF1A7208}"/>
                </a:ext>
              </a:extLst>
            </p:cNvPr>
            <p:cNvSpPr/>
            <p:nvPr/>
          </p:nvSpPr>
          <p:spPr>
            <a:xfrm>
              <a:off x="6104889" y="3083495"/>
              <a:ext cx="498157" cy="196214"/>
            </a:xfrm>
            <a:custGeom>
              <a:avLst/>
              <a:gdLst>
                <a:gd name="connsiteX0" fmla="*/ 248984 w 498157"/>
                <a:gd name="connsiteY0" fmla="*/ 0 h 196214"/>
                <a:gd name="connsiteX1" fmla="*/ 0 w 498157"/>
                <a:gd name="connsiteY1" fmla="*/ 98108 h 196214"/>
                <a:gd name="connsiteX2" fmla="*/ 248984 w 498157"/>
                <a:gd name="connsiteY2" fmla="*/ 196215 h 196214"/>
                <a:gd name="connsiteX3" fmla="*/ 498158 w 498157"/>
                <a:gd name="connsiteY3" fmla="*/ 98108 h 196214"/>
                <a:gd name="connsiteX4" fmla="*/ 248984 w 498157"/>
                <a:gd name="connsiteY4" fmla="*/ 0 h 196214"/>
                <a:gd name="connsiteX5" fmla="*/ 248984 w 498157"/>
                <a:gd name="connsiteY5" fmla="*/ 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157" h="196214">
                  <a:moveTo>
                    <a:pt x="248984" y="0"/>
                  </a:moveTo>
                  <a:cubicBezTo>
                    <a:pt x="111538" y="0"/>
                    <a:pt x="0" y="43815"/>
                    <a:pt x="0" y="98108"/>
                  </a:cubicBezTo>
                  <a:cubicBezTo>
                    <a:pt x="0" y="152210"/>
                    <a:pt x="111538" y="196215"/>
                    <a:pt x="248984" y="196215"/>
                  </a:cubicBezTo>
                  <a:cubicBezTo>
                    <a:pt x="386620" y="196215"/>
                    <a:pt x="498158" y="152210"/>
                    <a:pt x="498158" y="98108"/>
                  </a:cubicBezTo>
                  <a:cubicBezTo>
                    <a:pt x="498158" y="43720"/>
                    <a:pt x="386620" y="0"/>
                    <a:pt x="248984" y="0"/>
                  </a:cubicBezTo>
                  <a:lnTo>
                    <a:pt x="248984" y="0"/>
                  </a:lnTo>
                  <a:close/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0F7ED2-7BD4-59B0-6948-371D6923FF89}"/>
                </a:ext>
              </a:extLst>
            </p:cNvPr>
            <p:cNvSpPr/>
            <p:nvPr/>
          </p:nvSpPr>
          <p:spPr>
            <a:xfrm>
              <a:off x="6289102" y="3399821"/>
              <a:ext cx="313944" cy="98107"/>
            </a:xfrm>
            <a:custGeom>
              <a:avLst/>
              <a:gdLst>
                <a:gd name="connsiteX0" fmla="*/ 0 w 313944"/>
                <a:gd name="connsiteY0" fmla="*/ 94774 h 98107"/>
                <a:gd name="connsiteX1" fmla="*/ 64770 w 313944"/>
                <a:gd name="connsiteY1" fmla="*/ 98107 h 98107"/>
                <a:gd name="connsiteX2" fmla="*/ 313944 w 313944"/>
                <a:gd name="connsiteY2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944" h="98107">
                  <a:moveTo>
                    <a:pt x="0" y="94774"/>
                  </a:moveTo>
                  <a:cubicBezTo>
                    <a:pt x="20669" y="96965"/>
                    <a:pt x="42386" y="98107"/>
                    <a:pt x="64770" y="98107"/>
                  </a:cubicBezTo>
                  <a:cubicBezTo>
                    <a:pt x="202406" y="98107"/>
                    <a:pt x="313944" y="54102"/>
                    <a:pt x="313944" y="0"/>
                  </a:cubicBez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A6C795-2E5B-3B5E-B994-4DE05414C24C}"/>
                </a:ext>
              </a:extLst>
            </p:cNvPr>
            <p:cNvSpPr/>
            <p:nvPr/>
          </p:nvSpPr>
          <p:spPr>
            <a:xfrm>
              <a:off x="6104889" y="3399821"/>
              <a:ext cx="9620" cy="27146"/>
            </a:xfrm>
            <a:custGeom>
              <a:avLst/>
              <a:gdLst>
                <a:gd name="connsiteX0" fmla="*/ 0 w 9620"/>
                <a:gd name="connsiteY0" fmla="*/ 0 h 27146"/>
                <a:gd name="connsiteX1" fmla="*/ 9620 w 9620"/>
                <a:gd name="connsiteY1" fmla="*/ 27146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0" h="27146">
                  <a:moveTo>
                    <a:pt x="0" y="0"/>
                  </a:moveTo>
                  <a:cubicBezTo>
                    <a:pt x="0" y="9430"/>
                    <a:pt x="3334" y="18478"/>
                    <a:pt x="9620" y="27146"/>
                  </a:cubicBez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1C6923F-44FE-2349-A226-265535929F98}"/>
                </a:ext>
              </a:extLst>
            </p:cNvPr>
            <p:cNvSpPr/>
            <p:nvPr/>
          </p:nvSpPr>
          <p:spPr>
            <a:xfrm>
              <a:off x="5998970" y="3424681"/>
              <a:ext cx="314325" cy="313277"/>
            </a:xfrm>
            <a:custGeom>
              <a:avLst/>
              <a:gdLst>
                <a:gd name="connsiteX0" fmla="*/ 156496 w 314325"/>
                <a:gd name="connsiteY0" fmla="*/ 313277 h 313277"/>
                <a:gd name="connsiteX1" fmla="*/ 314325 w 314325"/>
                <a:gd name="connsiteY1" fmla="*/ 155924 h 313277"/>
                <a:gd name="connsiteX2" fmla="*/ 156496 w 314325"/>
                <a:gd name="connsiteY2" fmla="*/ 0 h 313277"/>
                <a:gd name="connsiteX3" fmla="*/ 0 w 314325"/>
                <a:gd name="connsiteY3" fmla="*/ 155924 h 313277"/>
                <a:gd name="connsiteX4" fmla="*/ 156496 w 314325"/>
                <a:gd name="connsiteY4" fmla="*/ 313277 h 313277"/>
                <a:gd name="connsiteX5" fmla="*/ 156496 w 314325"/>
                <a:gd name="connsiteY5" fmla="*/ 313277 h 31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313277">
                  <a:moveTo>
                    <a:pt x="156496" y="313277"/>
                  </a:moveTo>
                  <a:cubicBezTo>
                    <a:pt x="243935" y="313277"/>
                    <a:pt x="314325" y="243078"/>
                    <a:pt x="314325" y="155924"/>
                  </a:cubicBezTo>
                  <a:cubicBezTo>
                    <a:pt x="314325" y="70199"/>
                    <a:pt x="243840" y="0"/>
                    <a:pt x="156496" y="0"/>
                  </a:cubicBezTo>
                  <a:cubicBezTo>
                    <a:pt x="70485" y="0"/>
                    <a:pt x="0" y="70199"/>
                    <a:pt x="0" y="155924"/>
                  </a:cubicBezTo>
                  <a:cubicBezTo>
                    <a:pt x="95" y="242983"/>
                    <a:pt x="70580" y="313277"/>
                    <a:pt x="156496" y="313277"/>
                  </a:cubicBezTo>
                  <a:lnTo>
                    <a:pt x="156496" y="313277"/>
                  </a:lnTo>
                  <a:close/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8E7A6E-C787-4153-30D8-487E29849C17}"/>
                </a:ext>
              </a:extLst>
            </p:cNvPr>
            <p:cNvSpPr/>
            <p:nvPr/>
          </p:nvSpPr>
          <p:spPr>
            <a:xfrm>
              <a:off x="5829902" y="3690238"/>
              <a:ext cx="214217" cy="209264"/>
            </a:xfrm>
            <a:custGeom>
              <a:avLst/>
              <a:gdLst>
                <a:gd name="connsiteX0" fmla="*/ 0 w 214217"/>
                <a:gd name="connsiteY0" fmla="*/ 209264 h 209264"/>
                <a:gd name="connsiteX1" fmla="*/ 214217 w 214217"/>
                <a:gd name="connsiteY1" fmla="*/ 0 h 20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217" h="209264">
                  <a:moveTo>
                    <a:pt x="0" y="209264"/>
                  </a:moveTo>
                  <a:cubicBezTo>
                    <a:pt x="214217" y="0"/>
                    <a:pt x="214217" y="0"/>
                    <a:pt x="214217" y="0"/>
                  </a:cubicBezTo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D90F9839-8369-9765-BF89-00400B6E5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01311" y="1721048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D93C44-B206-E946-D2AB-E492F4C18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3208" y="2480575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_11">
            <a:extLst>
              <a:ext uri="{FF2B5EF4-FFF2-40B4-BE49-F238E27FC236}">
                <a16:creationId xmlns:a16="http://schemas.microsoft.com/office/drawing/2014/main" id="{0341BC19-D02A-D02D-81CC-A7CF0A4A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48029" y="1861355"/>
            <a:ext cx="287188" cy="300008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2" name="Rectangle: Rounded Corners 5">
            <a:extLst>
              <a:ext uri="{FF2B5EF4-FFF2-40B4-BE49-F238E27FC236}">
                <a16:creationId xmlns:a16="http://schemas.microsoft.com/office/drawing/2014/main" id="{BAA70574-09CB-FC57-FC65-937D00EDE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41454" y="1206501"/>
            <a:ext cx="2063051" cy="4399750"/>
          </a:xfrm>
          <a:prstGeom prst="roundRect">
            <a:avLst>
              <a:gd name="adj" fmla="val 6969"/>
            </a:avLst>
          </a:prstGeom>
          <a:noFill/>
          <a:ln w="15875" cap="rnd">
            <a:gradFill>
              <a:gsLst>
                <a:gs pos="8000">
                  <a:srgbClr val="C03BC4"/>
                </a:gs>
                <a:gs pos="89000">
                  <a:srgbClr val="0078D4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73" name="shield_3">
            <a:extLst>
              <a:ext uri="{FF2B5EF4-FFF2-40B4-BE49-F238E27FC236}">
                <a16:creationId xmlns:a16="http://schemas.microsoft.com/office/drawing/2014/main" id="{6B862357-6634-B351-C701-DFA03D87D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68889" y="1845638"/>
            <a:ext cx="327026" cy="331444"/>
          </a:xfrm>
          <a:custGeom>
            <a:avLst/>
            <a:gdLst>
              <a:gd name="T0" fmla="*/ 55 w 322"/>
              <a:gd name="T1" fmla="*/ 246 h 329"/>
              <a:gd name="T2" fmla="*/ 4 w 322"/>
              <a:gd name="T3" fmla="*/ 101 h 329"/>
              <a:gd name="T4" fmla="*/ 4 w 322"/>
              <a:gd name="T5" fmla="*/ 44 h 329"/>
              <a:gd name="T6" fmla="*/ 72 w 322"/>
              <a:gd name="T7" fmla="*/ 34 h 329"/>
              <a:gd name="T8" fmla="*/ 161 w 322"/>
              <a:gd name="T9" fmla="*/ 0 h 329"/>
              <a:gd name="T10" fmla="*/ 250 w 322"/>
              <a:gd name="T11" fmla="*/ 34 h 329"/>
              <a:gd name="T12" fmla="*/ 318 w 322"/>
              <a:gd name="T13" fmla="*/ 44 h 329"/>
              <a:gd name="T14" fmla="*/ 318 w 322"/>
              <a:gd name="T15" fmla="*/ 101 h 329"/>
              <a:gd name="T16" fmla="*/ 267 w 322"/>
              <a:gd name="T17" fmla="*/ 246 h 329"/>
              <a:gd name="T18" fmla="*/ 161 w 322"/>
              <a:gd name="T19" fmla="*/ 329 h 329"/>
              <a:gd name="T20" fmla="*/ 55 w 322"/>
              <a:gd name="T21" fmla="*/ 246 h 329"/>
              <a:gd name="T22" fmla="*/ 161 w 322"/>
              <a:gd name="T23" fmla="*/ 53 h 329"/>
              <a:gd name="T24" fmla="*/ 161 w 322"/>
              <a:gd name="T25" fmla="*/ 207 h 329"/>
              <a:gd name="T26" fmla="*/ 161 w 322"/>
              <a:gd name="T27" fmla="*/ 231 h 329"/>
              <a:gd name="T28" fmla="*/ 161 w 322"/>
              <a:gd name="T29" fmla="*/ 25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2" h="329">
                <a:moveTo>
                  <a:pt x="55" y="246"/>
                </a:moveTo>
                <a:cubicBezTo>
                  <a:pt x="0" y="179"/>
                  <a:pt x="4" y="101"/>
                  <a:pt x="4" y="101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38" y="45"/>
                  <a:pt x="72" y="34"/>
                </a:cubicBezTo>
                <a:cubicBezTo>
                  <a:pt x="107" y="22"/>
                  <a:pt x="124" y="0"/>
                  <a:pt x="161" y="0"/>
                </a:cubicBezTo>
                <a:cubicBezTo>
                  <a:pt x="198" y="0"/>
                  <a:pt x="215" y="22"/>
                  <a:pt x="250" y="34"/>
                </a:cubicBezTo>
                <a:cubicBezTo>
                  <a:pt x="284" y="45"/>
                  <a:pt x="318" y="44"/>
                  <a:pt x="318" y="44"/>
                </a:cubicBezTo>
                <a:cubicBezTo>
                  <a:pt x="318" y="101"/>
                  <a:pt x="318" y="101"/>
                  <a:pt x="318" y="101"/>
                </a:cubicBezTo>
                <a:cubicBezTo>
                  <a:pt x="318" y="101"/>
                  <a:pt x="322" y="179"/>
                  <a:pt x="267" y="246"/>
                </a:cubicBezTo>
                <a:cubicBezTo>
                  <a:pt x="234" y="286"/>
                  <a:pt x="161" y="329"/>
                  <a:pt x="161" y="329"/>
                </a:cubicBezTo>
                <a:cubicBezTo>
                  <a:pt x="161" y="329"/>
                  <a:pt x="88" y="286"/>
                  <a:pt x="55" y="246"/>
                </a:cubicBezTo>
                <a:close/>
                <a:moveTo>
                  <a:pt x="161" y="53"/>
                </a:moveTo>
                <a:cubicBezTo>
                  <a:pt x="161" y="207"/>
                  <a:pt x="161" y="207"/>
                  <a:pt x="161" y="207"/>
                </a:cubicBezTo>
                <a:moveTo>
                  <a:pt x="161" y="231"/>
                </a:moveTo>
                <a:cubicBezTo>
                  <a:pt x="161" y="251"/>
                  <a:pt x="161" y="251"/>
                  <a:pt x="161" y="251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D8D0828-09AD-9322-7937-492A2738E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63987" y="2480575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3B4A6DD5-603A-4491-5FF5-682B7977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0142091" y="1721048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78" name="shield_3">
            <a:extLst>
              <a:ext uri="{FF2B5EF4-FFF2-40B4-BE49-F238E27FC236}">
                <a16:creationId xmlns:a16="http://schemas.microsoft.com/office/drawing/2014/main" id="{A87D2012-CF1B-F3A2-17DB-C0A521E56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78905" y="1846789"/>
            <a:ext cx="327026" cy="331444"/>
          </a:xfrm>
          <a:custGeom>
            <a:avLst/>
            <a:gdLst>
              <a:gd name="T0" fmla="*/ 55 w 322"/>
              <a:gd name="T1" fmla="*/ 246 h 329"/>
              <a:gd name="T2" fmla="*/ 4 w 322"/>
              <a:gd name="T3" fmla="*/ 101 h 329"/>
              <a:gd name="T4" fmla="*/ 4 w 322"/>
              <a:gd name="T5" fmla="*/ 44 h 329"/>
              <a:gd name="T6" fmla="*/ 72 w 322"/>
              <a:gd name="T7" fmla="*/ 34 h 329"/>
              <a:gd name="T8" fmla="*/ 161 w 322"/>
              <a:gd name="T9" fmla="*/ 0 h 329"/>
              <a:gd name="T10" fmla="*/ 250 w 322"/>
              <a:gd name="T11" fmla="*/ 34 h 329"/>
              <a:gd name="T12" fmla="*/ 318 w 322"/>
              <a:gd name="T13" fmla="*/ 44 h 329"/>
              <a:gd name="T14" fmla="*/ 318 w 322"/>
              <a:gd name="T15" fmla="*/ 101 h 329"/>
              <a:gd name="T16" fmla="*/ 267 w 322"/>
              <a:gd name="T17" fmla="*/ 246 h 329"/>
              <a:gd name="T18" fmla="*/ 161 w 322"/>
              <a:gd name="T19" fmla="*/ 329 h 329"/>
              <a:gd name="T20" fmla="*/ 55 w 322"/>
              <a:gd name="T21" fmla="*/ 246 h 329"/>
              <a:gd name="T22" fmla="*/ 161 w 322"/>
              <a:gd name="T23" fmla="*/ 53 h 329"/>
              <a:gd name="T24" fmla="*/ 161 w 322"/>
              <a:gd name="T25" fmla="*/ 207 h 329"/>
              <a:gd name="T26" fmla="*/ 161 w 322"/>
              <a:gd name="T27" fmla="*/ 231 h 329"/>
              <a:gd name="T28" fmla="*/ 161 w 322"/>
              <a:gd name="T29" fmla="*/ 25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2" h="329">
                <a:moveTo>
                  <a:pt x="55" y="246"/>
                </a:moveTo>
                <a:cubicBezTo>
                  <a:pt x="0" y="179"/>
                  <a:pt x="4" y="101"/>
                  <a:pt x="4" y="101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38" y="45"/>
                  <a:pt x="72" y="34"/>
                </a:cubicBezTo>
                <a:cubicBezTo>
                  <a:pt x="107" y="22"/>
                  <a:pt x="124" y="0"/>
                  <a:pt x="161" y="0"/>
                </a:cubicBezTo>
                <a:cubicBezTo>
                  <a:pt x="198" y="0"/>
                  <a:pt x="215" y="22"/>
                  <a:pt x="250" y="34"/>
                </a:cubicBezTo>
                <a:cubicBezTo>
                  <a:pt x="284" y="45"/>
                  <a:pt x="318" y="44"/>
                  <a:pt x="318" y="44"/>
                </a:cubicBezTo>
                <a:cubicBezTo>
                  <a:pt x="318" y="101"/>
                  <a:pt x="318" y="101"/>
                  <a:pt x="318" y="101"/>
                </a:cubicBezTo>
                <a:cubicBezTo>
                  <a:pt x="318" y="101"/>
                  <a:pt x="322" y="179"/>
                  <a:pt x="267" y="246"/>
                </a:cubicBezTo>
                <a:cubicBezTo>
                  <a:pt x="234" y="286"/>
                  <a:pt x="161" y="329"/>
                  <a:pt x="161" y="329"/>
                </a:cubicBezTo>
                <a:cubicBezTo>
                  <a:pt x="161" y="329"/>
                  <a:pt x="88" y="286"/>
                  <a:pt x="55" y="246"/>
                </a:cubicBezTo>
                <a:close/>
                <a:moveTo>
                  <a:pt x="161" y="53"/>
                </a:moveTo>
                <a:cubicBezTo>
                  <a:pt x="161" y="207"/>
                  <a:pt x="161" y="207"/>
                  <a:pt x="161" y="207"/>
                </a:cubicBezTo>
                <a:moveTo>
                  <a:pt x="161" y="231"/>
                </a:moveTo>
                <a:cubicBezTo>
                  <a:pt x="161" y="251"/>
                  <a:pt x="161" y="251"/>
                  <a:pt x="161" y="251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2CC5C69-1063-B4F9-1BD8-DB04852A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963236" y="1721048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80" name="clock_10">
            <a:extLst>
              <a:ext uri="{FF2B5EF4-FFF2-40B4-BE49-F238E27FC236}">
                <a16:creationId xmlns:a16="http://schemas.microsoft.com/office/drawing/2014/main" id="{CAA3B761-D00A-604D-86D6-97182888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05980" y="1863275"/>
            <a:ext cx="295136" cy="296168"/>
          </a:xfrm>
          <a:custGeom>
            <a:avLst/>
            <a:gdLst>
              <a:gd name="T0" fmla="*/ 286 w 323"/>
              <a:gd name="T1" fmla="*/ 324 h 324"/>
              <a:gd name="T2" fmla="*/ 287 w 323"/>
              <a:gd name="T3" fmla="*/ 311 h 324"/>
              <a:gd name="T4" fmla="*/ 217 w 323"/>
              <a:gd name="T5" fmla="*/ 199 h 324"/>
              <a:gd name="T6" fmla="*/ 204 w 323"/>
              <a:gd name="T7" fmla="*/ 193 h 324"/>
              <a:gd name="T8" fmla="*/ 185 w 323"/>
              <a:gd name="T9" fmla="*/ 164 h 324"/>
              <a:gd name="T10" fmla="*/ 207 w 323"/>
              <a:gd name="T11" fmla="*/ 131 h 324"/>
              <a:gd name="T12" fmla="*/ 218 w 323"/>
              <a:gd name="T13" fmla="*/ 126 h 324"/>
              <a:gd name="T14" fmla="*/ 287 w 323"/>
              <a:gd name="T15" fmla="*/ 14 h 324"/>
              <a:gd name="T16" fmla="*/ 286 w 323"/>
              <a:gd name="T17" fmla="*/ 0 h 324"/>
              <a:gd name="T18" fmla="*/ 37 w 323"/>
              <a:gd name="T19" fmla="*/ 324 h 324"/>
              <a:gd name="T20" fmla="*/ 37 w 323"/>
              <a:gd name="T21" fmla="*/ 311 h 324"/>
              <a:gd name="T22" fmla="*/ 105 w 323"/>
              <a:gd name="T23" fmla="*/ 200 h 324"/>
              <a:gd name="T24" fmla="*/ 117 w 323"/>
              <a:gd name="T25" fmla="*/ 194 h 324"/>
              <a:gd name="T26" fmla="*/ 137 w 323"/>
              <a:gd name="T27" fmla="*/ 164 h 324"/>
              <a:gd name="T28" fmla="*/ 117 w 323"/>
              <a:gd name="T29" fmla="*/ 133 h 324"/>
              <a:gd name="T30" fmla="*/ 104 w 323"/>
              <a:gd name="T31" fmla="*/ 126 h 324"/>
              <a:gd name="T32" fmla="*/ 37 w 323"/>
              <a:gd name="T33" fmla="*/ 14 h 324"/>
              <a:gd name="T34" fmla="*/ 37 w 323"/>
              <a:gd name="T35" fmla="*/ 0 h 324"/>
              <a:gd name="T36" fmla="*/ 0 w 323"/>
              <a:gd name="T37" fmla="*/ 0 h 324"/>
              <a:gd name="T38" fmla="*/ 323 w 323"/>
              <a:gd name="T39" fmla="*/ 0 h 324"/>
              <a:gd name="T40" fmla="*/ 0 w 323"/>
              <a:gd name="T41" fmla="*/ 324 h 324"/>
              <a:gd name="T42" fmla="*/ 323 w 323"/>
              <a:gd name="T43" fmla="*/ 32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3" h="324">
                <a:moveTo>
                  <a:pt x="286" y="324"/>
                </a:moveTo>
                <a:cubicBezTo>
                  <a:pt x="287" y="320"/>
                  <a:pt x="287" y="316"/>
                  <a:pt x="287" y="311"/>
                </a:cubicBezTo>
                <a:cubicBezTo>
                  <a:pt x="287" y="262"/>
                  <a:pt x="258" y="219"/>
                  <a:pt x="217" y="199"/>
                </a:cubicBezTo>
                <a:cubicBezTo>
                  <a:pt x="204" y="193"/>
                  <a:pt x="204" y="193"/>
                  <a:pt x="204" y="193"/>
                </a:cubicBezTo>
                <a:cubicBezTo>
                  <a:pt x="193" y="188"/>
                  <a:pt x="185" y="176"/>
                  <a:pt x="185" y="164"/>
                </a:cubicBezTo>
                <a:cubicBezTo>
                  <a:pt x="185" y="149"/>
                  <a:pt x="195" y="136"/>
                  <a:pt x="207" y="131"/>
                </a:cubicBezTo>
                <a:cubicBezTo>
                  <a:pt x="218" y="126"/>
                  <a:pt x="218" y="126"/>
                  <a:pt x="218" y="126"/>
                </a:cubicBezTo>
                <a:cubicBezTo>
                  <a:pt x="259" y="105"/>
                  <a:pt x="287" y="63"/>
                  <a:pt x="287" y="14"/>
                </a:cubicBezTo>
                <a:cubicBezTo>
                  <a:pt x="287" y="10"/>
                  <a:pt x="286" y="4"/>
                  <a:pt x="286" y="0"/>
                </a:cubicBezTo>
                <a:moveTo>
                  <a:pt x="37" y="324"/>
                </a:moveTo>
                <a:cubicBezTo>
                  <a:pt x="37" y="320"/>
                  <a:pt x="37" y="316"/>
                  <a:pt x="37" y="311"/>
                </a:cubicBezTo>
                <a:cubicBezTo>
                  <a:pt x="37" y="263"/>
                  <a:pt x="64" y="220"/>
                  <a:pt x="105" y="200"/>
                </a:cubicBezTo>
                <a:cubicBezTo>
                  <a:pt x="117" y="194"/>
                  <a:pt x="117" y="194"/>
                  <a:pt x="117" y="194"/>
                </a:cubicBezTo>
                <a:cubicBezTo>
                  <a:pt x="129" y="189"/>
                  <a:pt x="137" y="177"/>
                  <a:pt x="137" y="164"/>
                </a:cubicBezTo>
                <a:cubicBezTo>
                  <a:pt x="137" y="149"/>
                  <a:pt x="129" y="139"/>
                  <a:pt x="117" y="133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63" y="105"/>
                  <a:pt x="37" y="64"/>
                  <a:pt x="37" y="14"/>
                </a:cubicBezTo>
                <a:cubicBezTo>
                  <a:pt x="37" y="10"/>
                  <a:pt x="37" y="5"/>
                  <a:pt x="37" y="0"/>
                </a:cubicBezTo>
                <a:moveTo>
                  <a:pt x="0" y="0"/>
                </a:moveTo>
                <a:cubicBezTo>
                  <a:pt x="323" y="0"/>
                  <a:pt x="323" y="0"/>
                  <a:pt x="323" y="0"/>
                </a:cubicBezTo>
                <a:moveTo>
                  <a:pt x="0" y="324"/>
                </a:moveTo>
                <a:cubicBezTo>
                  <a:pt x="323" y="324"/>
                  <a:pt x="323" y="324"/>
                  <a:pt x="323" y="32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DA8F669-15CE-6BBC-EA46-6A469E5EC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85133" y="2471554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CCF62B89-469C-D9D4-11CC-6DF7E1F48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417215" y="1723675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CA94621-14EA-D626-09FD-97E61FA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39111" y="2483202"/>
            <a:ext cx="53682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RMArticles_EFF5">
            <a:extLst>
              <a:ext uri="{FF2B5EF4-FFF2-40B4-BE49-F238E27FC236}">
                <a16:creationId xmlns:a16="http://schemas.microsoft.com/office/drawing/2014/main" id="{5DB0EFE1-2498-FE3A-3CC3-DCD49EBA4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67288" y="1852103"/>
            <a:ext cx="280476" cy="323766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F23D0-6AF6-A2A8-8752-40BA647D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with Blob Storage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24FF32-C53D-EED8-CD09-C893276A3192}"/>
              </a:ext>
            </a:extLst>
          </p:cNvPr>
          <p:cNvSpPr txBox="1">
            <a:spLocks/>
          </p:cNvSpPr>
          <p:nvPr/>
        </p:nvSpPr>
        <p:spPr>
          <a:xfrm>
            <a:off x="655966" y="2593265"/>
            <a:ext cx="2103120" cy="7315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>
                <a:latin typeface="+mj-lt"/>
              </a:rPr>
              <a:t>Multi-Protocol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F84A37-7F95-591F-E8AD-42066A6D1F6B}"/>
              </a:ext>
            </a:extLst>
          </p:cNvPr>
          <p:cNvSpPr txBox="1">
            <a:spLocks/>
          </p:cNvSpPr>
          <p:nvPr/>
        </p:nvSpPr>
        <p:spPr>
          <a:xfrm>
            <a:off x="870043" y="3840640"/>
            <a:ext cx="164228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1600" i="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Unified storage for heterogenous updates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CAD4F4-CC03-0852-4191-AD864F4B24E8}"/>
              </a:ext>
            </a:extLst>
          </p:cNvPr>
          <p:cNvSpPr txBox="1">
            <a:spLocks/>
          </p:cNvSpPr>
          <p:nvPr/>
        </p:nvSpPr>
        <p:spPr>
          <a:xfrm>
            <a:off x="2827987" y="2590638"/>
            <a:ext cx="2103120" cy="7315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>
                <a:latin typeface="+mj-lt"/>
              </a:rPr>
              <a:t>Low latency access </a:t>
            </a:r>
            <a:br>
              <a:rPr lang="en-US" sz="1600" dirty="0">
                <a:latin typeface="+mj-lt"/>
              </a:rPr>
            </a:br>
            <a:endParaRPr lang="en-US" sz="1600" dirty="0"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2173A9-1E1D-9C50-29D6-BAB2AC9C73CF}"/>
              </a:ext>
            </a:extLst>
          </p:cNvPr>
          <p:cNvSpPr txBox="1">
            <a:spLocks/>
          </p:cNvSpPr>
          <p:nvPr/>
        </p:nvSpPr>
        <p:spPr>
          <a:xfrm>
            <a:off x="3033751" y="3961123"/>
            <a:ext cx="164228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ea typeface="+mn-ea"/>
                <a:cs typeface="+mn-cs"/>
              </a:rPr>
              <a:t>Premium Blob Storage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3A3D03-DCC7-F4AF-BE22-5768DA4B313D}"/>
              </a:ext>
            </a:extLst>
          </p:cNvPr>
          <p:cNvSpPr txBox="1">
            <a:spLocks/>
          </p:cNvSpPr>
          <p:nvPr/>
        </p:nvSpPr>
        <p:spPr>
          <a:xfrm>
            <a:off x="5153092" y="2556535"/>
            <a:ext cx="1836988" cy="73152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>
                <a:latin typeface="+mj-lt"/>
              </a:rPr>
              <a:t>Vector DB Integration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86A0EC-7F49-714C-828B-B133B81901ED}"/>
              </a:ext>
            </a:extLst>
          </p:cNvPr>
          <p:cNvSpPr txBox="1">
            <a:spLocks/>
          </p:cNvSpPr>
          <p:nvPr/>
        </p:nvSpPr>
        <p:spPr>
          <a:xfrm>
            <a:off x="5329033" y="3495388"/>
            <a:ext cx="148510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1600" i="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Azure AI search, flexibility to BYO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2B2109-8A79-5773-B7DF-CD83064979F1}"/>
              </a:ext>
            </a:extLst>
          </p:cNvPr>
          <p:cNvSpPr txBox="1">
            <a:spLocks/>
          </p:cNvSpPr>
          <p:nvPr/>
        </p:nvSpPr>
        <p:spPr>
          <a:xfrm>
            <a:off x="5188063" y="4458808"/>
            <a:ext cx="176704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1600" i="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Multiple indexes, dev-focused SDK/tools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FB20A00-A6C3-1DCE-61B6-921A7F279DF6}"/>
              </a:ext>
            </a:extLst>
          </p:cNvPr>
          <p:cNvSpPr txBox="1">
            <a:spLocks/>
          </p:cNvSpPr>
          <p:nvPr/>
        </p:nvSpPr>
        <p:spPr>
          <a:xfrm>
            <a:off x="7201987" y="2590637"/>
            <a:ext cx="2103120" cy="73152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 dirty="0">
                <a:latin typeface="+mj-lt"/>
              </a:rPr>
              <a:t>Freshness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CE90F7-D7B6-5D1C-7A05-60791A8C2CF3}"/>
              </a:ext>
            </a:extLst>
          </p:cNvPr>
          <p:cNvSpPr txBox="1">
            <a:spLocks/>
          </p:cNvSpPr>
          <p:nvPr/>
        </p:nvSpPr>
        <p:spPr>
          <a:xfrm>
            <a:off x="7520662" y="3468430"/>
            <a:ext cx="1465769" cy="15388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1600" i="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Blob Change Feed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Change notifications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942B4B4-7C1D-B8F8-37AE-D1ADD98FE496}"/>
              </a:ext>
            </a:extLst>
          </p:cNvPr>
          <p:cNvSpPr txBox="1">
            <a:spLocks/>
          </p:cNvSpPr>
          <p:nvPr/>
        </p:nvSpPr>
        <p:spPr>
          <a:xfrm>
            <a:off x="9380842" y="2590638"/>
            <a:ext cx="2103120" cy="73152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1600">
                <a:latin typeface="+mj-lt"/>
              </a:rPr>
              <a:t>Security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B08A9E-994B-DFB7-A5BA-065704FE5CD2}"/>
              </a:ext>
            </a:extLst>
          </p:cNvPr>
          <p:cNvSpPr txBox="1">
            <a:spLocks/>
          </p:cNvSpPr>
          <p:nvPr/>
        </p:nvSpPr>
        <p:spPr>
          <a:xfrm>
            <a:off x="9621276" y="3540592"/>
            <a:ext cx="1642284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1600" i="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Azure </a:t>
            </a:r>
            <a:r>
              <a:rPr lang="en-US" dirty="0" err="1"/>
              <a:t>Entra</a:t>
            </a:r>
            <a:r>
              <a:rPr lang="en-US" dirty="0"/>
              <a:t> ID integration</a:t>
            </a:r>
          </a:p>
          <a:p>
            <a:endParaRPr lang="en-US" dirty="0"/>
          </a:p>
          <a:p>
            <a:r>
              <a:rPr lang="en-US" dirty="0"/>
              <a:t>RBAC and ABAC</a:t>
            </a:r>
          </a:p>
        </p:txBody>
      </p:sp>
    </p:spTree>
    <p:extLst>
      <p:ext uri="{BB962C8B-B14F-4D97-AF65-F5344CB8AC3E}">
        <p14:creationId xmlns:p14="http://schemas.microsoft.com/office/powerpoint/2010/main" val="303331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4DD-6797-B815-0D61-E251005A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870195"/>
            <a:ext cx="6216650" cy="1661993"/>
          </a:xfrm>
        </p:spPr>
        <p:txBody>
          <a:bodyPr/>
          <a:lstStyle/>
          <a:p>
            <a:r>
              <a:rPr lang="en-US" dirty="0"/>
              <a:t>Demo: Azure Blob Integration with </a:t>
            </a:r>
            <a:br>
              <a:rPr lang="en-US" dirty="0"/>
            </a:br>
            <a:r>
              <a:rPr lang="en-US" dirty="0"/>
              <a:t>Azure AI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8FA57-750C-7955-0365-C88447942B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217920" cy="246221"/>
          </a:xfrm>
        </p:spPr>
        <p:txBody>
          <a:bodyPr/>
          <a:lstStyle/>
          <a:p>
            <a:r>
              <a:rPr lang="en-US"/>
              <a:t>Saurabh Sensharma</a:t>
            </a:r>
          </a:p>
        </p:txBody>
      </p:sp>
    </p:spTree>
    <p:extLst>
      <p:ext uri="{BB962C8B-B14F-4D97-AF65-F5344CB8AC3E}">
        <p14:creationId xmlns:p14="http://schemas.microsoft.com/office/powerpoint/2010/main" val="25421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38BD-E82C-4D12-31EA-32507D3B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Azure Blob integration with Azure AI services</a:t>
            </a:r>
          </a:p>
        </p:txBody>
      </p:sp>
      <p:grpSp>
        <p:nvGrpSpPr>
          <p:cNvPr id="8" name="Group 7" descr="Azure Blob Storage diagram">
            <a:extLst>
              <a:ext uri="{FF2B5EF4-FFF2-40B4-BE49-F238E27FC236}">
                <a16:creationId xmlns:a16="http://schemas.microsoft.com/office/drawing/2014/main" id="{F88C2E46-8A8F-B453-15D9-FCE607A1C99E}"/>
              </a:ext>
            </a:extLst>
          </p:cNvPr>
          <p:cNvGrpSpPr/>
          <p:nvPr/>
        </p:nvGrpSpPr>
        <p:grpSpPr>
          <a:xfrm>
            <a:off x="458937" y="1510960"/>
            <a:ext cx="11526783" cy="4572163"/>
            <a:chOff x="458937" y="1510960"/>
            <a:chExt cx="11526783" cy="4572163"/>
          </a:xfrm>
        </p:grpSpPr>
        <p:sp>
          <p:nvSpPr>
            <p:cNvPr id="77" name="Arrow: Up 76">
              <a:extLst>
                <a:ext uri="{FF2B5EF4-FFF2-40B4-BE49-F238E27FC236}">
                  <a16:creationId xmlns:a16="http://schemas.microsoft.com/office/drawing/2014/main" id="{C40F56B7-81E5-D7DC-B3B4-0621D98FB40F}"/>
                </a:ext>
              </a:extLst>
            </p:cNvPr>
            <p:cNvSpPr/>
            <p:nvPr/>
          </p:nvSpPr>
          <p:spPr bwMode="auto">
            <a:xfrm>
              <a:off x="11220871" y="3752440"/>
              <a:ext cx="92265" cy="572093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A3192A0-7352-D202-16E2-C5AD293BC77C}"/>
                </a:ext>
              </a:extLst>
            </p:cNvPr>
            <p:cNvSpPr txBox="1"/>
            <p:nvPr/>
          </p:nvSpPr>
          <p:spPr>
            <a:xfrm>
              <a:off x="458937" y="3382984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Ingestion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473EE47-7469-167D-2689-1A855C537E36}"/>
                </a:ext>
              </a:extLst>
            </p:cNvPr>
            <p:cNvSpPr txBox="1"/>
            <p:nvPr/>
          </p:nvSpPr>
          <p:spPr>
            <a:xfrm>
              <a:off x="2631619" y="3387327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Preparation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F6C6D04-1B1F-14BA-7FC2-7F91E9A0F385}"/>
                </a:ext>
              </a:extLst>
            </p:cNvPr>
            <p:cNvSpPr txBox="1"/>
            <p:nvPr/>
          </p:nvSpPr>
          <p:spPr>
            <a:xfrm>
              <a:off x="10138898" y="3384138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Response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316F6-BB64-80EE-D92F-FF9EF15AD0F4}"/>
                </a:ext>
              </a:extLst>
            </p:cNvPr>
            <p:cNvSpPr txBox="1"/>
            <p:nvPr/>
          </p:nvSpPr>
          <p:spPr>
            <a:xfrm>
              <a:off x="5591897" y="3391841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Vector DB Integration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0B34B6-2E9B-AC0A-DC16-1283B34075B9}"/>
                </a:ext>
              </a:extLst>
            </p:cNvPr>
            <p:cNvSpPr txBox="1"/>
            <p:nvPr/>
          </p:nvSpPr>
          <p:spPr>
            <a:xfrm>
              <a:off x="8160476" y="3390360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Retrieval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BF13B34-9F8D-98A3-9C1A-BC4BBA9E9F09}"/>
                </a:ext>
              </a:extLst>
            </p:cNvPr>
            <p:cNvCxnSpPr>
              <a:cxnSpLocks/>
            </p:cNvCxnSpPr>
            <p:nvPr/>
          </p:nvCxnSpPr>
          <p:spPr>
            <a:xfrm>
              <a:off x="4184753" y="3722695"/>
              <a:ext cx="0" cy="416779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3367F0A-22EA-641C-8082-45A77F4BC4EC}"/>
                </a:ext>
              </a:extLst>
            </p:cNvPr>
            <p:cNvSpPr/>
            <p:nvPr/>
          </p:nvSpPr>
          <p:spPr bwMode="auto">
            <a:xfrm>
              <a:off x="687324" y="3273030"/>
              <a:ext cx="1343872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AEEDAA-6068-518A-4760-B09C3819CE73}"/>
                </a:ext>
              </a:extLst>
            </p:cNvPr>
            <p:cNvSpPr/>
            <p:nvPr/>
          </p:nvSpPr>
          <p:spPr bwMode="auto">
            <a:xfrm>
              <a:off x="2164224" y="3273030"/>
              <a:ext cx="2735436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D6C68F-1F3C-80FE-DAF6-7D10704A1B47}"/>
                </a:ext>
              </a:extLst>
            </p:cNvPr>
            <p:cNvSpPr/>
            <p:nvPr/>
          </p:nvSpPr>
          <p:spPr bwMode="auto">
            <a:xfrm>
              <a:off x="5032688" y="3268018"/>
              <a:ext cx="2994760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D513352-D5ED-88FF-61BB-83B83E8F4F9D}"/>
                </a:ext>
              </a:extLst>
            </p:cNvPr>
            <p:cNvSpPr/>
            <p:nvPr/>
          </p:nvSpPr>
          <p:spPr bwMode="auto">
            <a:xfrm>
              <a:off x="8173383" y="3263094"/>
              <a:ext cx="1800645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B3CB0A-FCAF-23FA-8085-DBAFEBA9390A}"/>
                </a:ext>
              </a:extLst>
            </p:cNvPr>
            <p:cNvSpPr/>
            <p:nvPr/>
          </p:nvSpPr>
          <p:spPr bwMode="auto">
            <a:xfrm>
              <a:off x="10094149" y="3263094"/>
              <a:ext cx="1800645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Picture 6" descr="See related image detail. Integrate OpenAI with web2 and web3 of apps">
              <a:extLst>
                <a:ext uri="{FF2B5EF4-FFF2-40B4-BE49-F238E27FC236}">
                  <a16:creationId xmlns:a16="http://schemas.microsoft.com/office/drawing/2014/main" id="{7FB94844-03CC-2D74-06BD-6B1E90566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9040" y="4294788"/>
              <a:ext cx="945320" cy="891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A35D71-8450-F3F3-FDD9-80A75BEABA04}"/>
                </a:ext>
              </a:extLst>
            </p:cNvPr>
            <p:cNvSpPr txBox="1"/>
            <p:nvPr/>
          </p:nvSpPr>
          <p:spPr>
            <a:xfrm>
              <a:off x="10123193" y="5166233"/>
              <a:ext cx="186252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OpenAI GPT-x &amp; Embedding models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45E49CD6-DCB5-9E3C-5D73-2E151AEACB9A}"/>
                </a:ext>
              </a:extLst>
            </p:cNvPr>
            <p:cNvSpPr/>
            <p:nvPr/>
          </p:nvSpPr>
          <p:spPr>
            <a:xfrm rot="5400000">
              <a:off x="5575501" y="649151"/>
              <a:ext cx="263082" cy="4640812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9581E1B6-ADE4-2DFB-1D4B-E8B3C0EC5256}"/>
                </a:ext>
              </a:extLst>
            </p:cNvPr>
            <p:cNvSpPr/>
            <p:nvPr/>
          </p:nvSpPr>
          <p:spPr>
            <a:xfrm rot="5400000">
              <a:off x="9914872" y="1121679"/>
              <a:ext cx="263082" cy="3696762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5" name="Picture 10" descr="Azure Search - Cloud Search Service | Microsoft Azure">
              <a:extLst>
                <a:ext uri="{FF2B5EF4-FFF2-40B4-BE49-F238E27FC236}">
                  <a16:creationId xmlns:a16="http://schemas.microsoft.com/office/drawing/2014/main" id="{BBE6A267-A903-A8E9-AA08-FF9AE6CB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877" y="1510960"/>
              <a:ext cx="2276885" cy="1137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B49D940-E942-4960-19F4-4A26FECCDB67}"/>
                </a:ext>
              </a:extLst>
            </p:cNvPr>
            <p:cNvSpPr txBox="1"/>
            <p:nvPr/>
          </p:nvSpPr>
          <p:spPr>
            <a:xfrm>
              <a:off x="4866168" y="2517789"/>
              <a:ext cx="16623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AI Search</a:t>
              </a:r>
            </a:p>
          </p:txBody>
        </p:sp>
        <p:pic>
          <p:nvPicPr>
            <p:cNvPr id="68" name="Picture 6">
              <a:extLst>
                <a:ext uri="{FF2B5EF4-FFF2-40B4-BE49-F238E27FC236}">
                  <a16:creationId xmlns:a16="http://schemas.microsoft.com/office/drawing/2014/main" id="{FA01808D-1556-E13A-C66F-390A63B68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5619" y="1619029"/>
              <a:ext cx="1517060" cy="903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F0225-A9E8-3AB7-34B5-A77387B24B68}"/>
                </a:ext>
              </a:extLst>
            </p:cNvPr>
            <p:cNvSpPr txBox="1"/>
            <p:nvPr/>
          </p:nvSpPr>
          <p:spPr>
            <a:xfrm>
              <a:off x="9019247" y="2541719"/>
              <a:ext cx="205433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OpenAI Studio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BB210AC-731B-DBE2-CAF6-EDF6BB9681A3}"/>
                </a:ext>
              </a:extLst>
            </p:cNvPr>
            <p:cNvSpPr txBox="1"/>
            <p:nvPr/>
          </p:nvSpPr>
          <p:spPr>
            <a:xfrm>
              <a:off x="3349895" y="2541719"/>
              <a:ext cx="10383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Integrated vectorization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573310B-60D8-41CE-EE06-B8B878BA315F}"/>
                </a:ext>
              </a:extLst>
            </p:cNvPr>
            <p:cNvSpPr txBox="1"/>
            <p:nvPr/>
          </p:nvSpPr>
          <p:spPr>
            <a:xfrm>
              <a:off x="6879070" y="2529966"/>
              <a:ext cx="11127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Vector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Similarity Search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E49179F-92ED-B5EC-99EA-1604525750CB}"/>
                </a:ext>
              </a:extLst>
            </p:cNvPr>
            <p:cNvSpPr/>
            <p:nvPr/>
          </p:nvSpPr>
          <p:spPr bwMode="auto">
            <a:xfrm>
              <a:off x="687325" y="3836957"/>
              <a:ext cx="9451574" cy="2246166"/>
            </a:xfrm>
            <a:prstGeom prst="roundRect">
              <a:avLst/>
            </a:prstGeom>
            <a:solidFill>
              <a:schemeClr val="bg1"/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err="1">
                <a:solidFill>
                  <a:srgbClr val="00000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3836835-0FCA-0114-4BA2-D3A979933B71}"/>
                </a:ext>
              </a:extLst>
            </p:cNvPr>
            <p:cNvSpPr/>
            <p:nvPr/>
          </p:nvSpPr>
          <p:spPr bwMode="auto">
            <a:xfrm>
              <a:off x="1210001" y="4399838"/>
              <a:ext cx="99060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PDF Files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EF68049-9D43-1992-FEA1-9A0260320140}"/>
                </a:ext>
              </a:extLst>
            </p:cNvPr>
            <p:cNvSpPr/>
            <p:nvPr/>
          </p:nvSpPr>
          <p:spPr bwMode="auto">
            <a:xfrm>
              <a:off x="2572742" y="4405656"/>
              <a:ext cx="1196973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6AF6C86-2C00-2452-D3CA-89460E17AF88}"/>
                </a:ext>
              </a:extLst>
            </p:cNvPr>
            <p:cNvSpPr/>
            <p:nvPr/>
          </p:nvSpPr>
          <p:spPr bwMode="auto">
            <a:xfrm>
              <a:off x="4762158" y="4403807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 Chunks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5DFC9-469C-3523-592B-36D3BE41F52A}"/>
                </a:ext>
              </a:extLst>
            </p:cNvPr>
            <p:cNvSpPr txBox="1"/>
            <p:nvPr/>
          </p:nvSpPr>
          <p:spPr>
            <a:xfrm>
              <a:off x="1590260" y="5611214"/>
              <a:ext cx="42367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Azure Blob Storage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8F8340F-16D6-2DAE-6B15-40D931E207C3}"/>
                </a:ext>
              </a:extLst>
            </p:cNvPr>
            <p:cNvSpPr/>
            <p:nvPr/>
          </p:nvSpPr>
          <p:spPr bwMode="auto">
            <a:xfrm>
              <a:off x="4424991" y="4132893"/>
              <a:ext cx="4041100" cy="1378303"/>
            </a:xfrm>
            <a:prstGeom prst="roundRect">
              <a:avLst/>
            </a:prstGeom>
            <a:noFill/>
            <a:ln w="22225">
              <a:solidFill>
                <a:srgbClr val="0078D4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8D2A4A-91B0-909B-E4AA-72C5295D153E}"/>
                </a:ext>
              </a:extLst>
            </p:cNvPr>
            <p:cNvSpPr txBox="1"/>
            <p:nvPr/>
          </p:nvSpPr>
          <p:spPr>
            <a:xfrm>
              <a:off x="6308128" y="4503195"/>
              <a:ext cx="34480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3FEB841-ECA4-84E7-99AD-F3AA1491D075}"/>
                </a:ext>
              </a:extLst>
            </p:cNvPr>
            <p:cNvSpPr/>
            <p:nvPr/>
          </p:nvSpPr>
          <p:spPr bwMode="auto">
            <a:xfrm>
              <a:off x="6815877" y="4403807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Metadata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0A65B5B2-2B84-262E-D284-70EA58FC644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16200000" flipH="1">
              <a:off x="656352" y="4222248"/>
              <a:ext cx="943864" cy="163434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C9052D83-C64B-501E-1B30-1F6180F71DC9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200601" y="3828771"/>
              <a:ext cx="160829" cy="94712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0799704E-929F-D4C8-68E1-6C9DB9FC300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769715" y="3825042"/>
              <a:ext cx="393890" cy="956673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DAFBC23-E718-A243-04D5-572B205B00A2}"/>
                </a:ext>
              </a:extLst>
            </p:cNvPr>
            <p:cNvCxnSpPr>
              <a:cxnSpLocks/>
            </p:cNvCxnSpPr>
            <p:nvPr/>
          </p:nvCxnSpPr>
          <p:spPr>
            <a:xfrm>
              <a:off x="4675406" y="3850981"/>
              <a:ext cx="0" cy="2819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7CE9A4D-54F0-CAE9-B384-7AF7B26403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9881" y="3825042"/>
              <a:ext cx="0" cy="3078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52ECB58-721D-C473-43F0-B0AC4C03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34" y="3841881"/>
              <a:ext cx="0" cy="2910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07653FD-F7A0-F9E9-26AE-602BF9144B14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8466091" y="3827021"/>
              <a:ext cx="884760" cy="995024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A841CEB-7051-4A9D-DDBB-8A08BA3AC8ED}"/>
                </a:ext>
              </a:extLst>
            </p:cNvPr>
            <p:cNvCxnSpPr>
              <a:cxnSpLocks/>
            </p:cNvCxnSpPr>
            <p:nvPr/>
          </p:nvCxnSpPr>
          <p:spPr>
            <a:xfrm>
              <a:off x="2875424" y="3825042"/>
              <a:ext cx="0" cy="5747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16" descr="Microsoft Azure Icon (2021-present) by MattJacks2003 on DeviantArt">
              <a:extLst>
                <a:ext uri="{FF2B5EF4-FFF2-40B4-BE49-F238E27FC236}">
                  <a16:creationId xmlns:a16="http://schemas.microsoft.com/office/drawing/2014/main" id="{52FDB20D-6C54-FB05-0B20-55A06661E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9723" y="4545615"/>
              <a:ext cx="344925" cy="306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Five Azure Storage Services to Consider for Your Solution - Feras' Blog">
              <a:extLst>
                <a:ext uri="{FF2B5EF4-FFF2-40B4-BE49-F238E27FC236}">
                  <a16:creationId xmlns:a16="http://schemas.microsoft.com/office/drawing/2014/main" id="{CACD5D25-5D02-F45C-629A-A30FB91CF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805" y="5483849"/>
              <a:ext cx="461975" cy="461975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049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04C7-9348-8E9C-9EB9-C785DBCC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Fabric/</a:t>
            </a:r>
            <a:r>
              <a:rPr lang="en-US" err="1"/>
              <a:t>OneLake</a:t>
            </a:r>
            <a:r>
              <a:rPr lang="en-US"/>
              <a:t> and Azure AI integration</a:t>
            </a:r>
          </a:p>
        </p:txBody>
      </p:sp>
      <p:grpSp>
        <p:nvGrpSpPr>
          <p:cNvPr id="4" name="Group 3" descr="Data flow for how Microsoft Fabric and Azure AI Studio integrate. This is a 4-step process where data is ingested into Microsoft Fabric, cleaned, and is then taken into Azure AI Studio for further AI/ML modeling.">
            <a:extLst>
              <a:ext uri="{FF2B5EF4-FFF2-40B4-BE49-F238E27FC236}">
                <a16:creationId xmlns:a16="http://schemas.microsoft.com/office/drawing/2014/main" id="{FACCDDD6-6AD3-362F-2A30-9F13C1DF13B0}"/>
              </a:ext>
            </a:extLst>
          </p:cNvPr>
          <p:cNvGrpSpPr/>
          <p:nvPr/>
        </p:nvGrpSpPr>
        <p:grpSpPr>
          <a:xfrm>
            <a:off x="2918373" y="1289252"/>
            <a:ext cx="6355254" cy="4953000"/>
            <a:chOff x="5227145" y="1506380"/>
            <a:chExt cx="6355254" cy="4953000"/>
          </a:xfrm>
        </p:grpSpPr>
        <p:sp>
          <p:nvSpPr>
            <p:cNvPr id="5" name="Rectangle: Rounded Corners 41">
              <a:extLst>
                <a:ext uri="{FF2B5EF4-FFF2-40B4-BE49-F238E27FC236}">
                  <a16:creationId xmlns:a16="http://schemas.microsoft.com/office/drawing/2014/main" id="{161B7B59-A1BE-9099-718E-53319F703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27145" y="1506380"/>
              <a:ext cx="6355254" cy="4953000"/>
            </a:xfrm>
            <a:prstGeom prst="roundRect">
              <a:avLst>
                <a:gd name="adj" fmla="val 2409"/>
              </a:avLst>
            </a:prstGeom>
            <a:noFill/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5029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81000">
                      <a:srgbClr val="8EC8E8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endParaRPr>
            </a:p>
          </p:txBody>
        </p:sp>
        <p:sp>
          <p:nvSpPr>
            <p:cNvPr id="6" name="Rectangle: Rounded Corners 51">
              <a:extLst>
                <a:ext uri="{FF2B5EF4-FFF2-40B4-BE49-F238E27FC236}">
                  <a16:creationId xmlns:a16="http://schemas.microsoft.com/office/drawing/2014/main" id="{2A60C5E6-D190-1E87-FA09-66A877C5C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93852" y="1677831"/>
              <a:ext cx="2535955" cy="2865379"/>
            </a:xfrm>
            <a:prstGeom prst="roundRect">
              <a:avLst>
                <a:gd name="adj" fmla="val 2409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5029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81000">
                      <a:srgbClr val="8EC8E8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endParaRPr>
            </a:p>
          </p:txBody>
        </p:sp>
        <p:sp>
          <p:nvSpPr>
            <p:cNvPr id="7" name="Rectangle: Rounded Corners 52">
              <a:extLst>
                <a:ext uri="{FF2B5EF4-FFF2-40B4-BE49-F238E27FC236}">
                  <a16:creationId xmlns:a16="http://schemas.microsoft.com/office/drawing/2014/main" id="{35B5AD4B-7BE1-B724-2550-0A17F0538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66503" y="1677831"/>
              <a:ext cx="2535955" cy="2865379"/>
            </a:xfrm>
            <a:prstGeom prst="roundRect">
              <a:avLst>
                <a:gd name="adj" fmla="val 2409"/>
              </a:avLst>
            </a:prstGeom>
            <a:solidFill>
              <a:schemeClr val="bg2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5029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81000">
                      <a:srgbClr val="8EC8E8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endParaRPr>
            </a:p>
          </p:txBody>
        </p:sp>
        <p:sp>
          <p:nvSpPr>
            <p:cNvPr id="8" name="Rectangle: Rounded Corners 54">
              <a:extLst>
                <a:ext uri="{FF2B5EF4-FFF2-40B4-BE49-F238E27FC236}">
                  <a16:creationId xmlns:a16="http://schemas.microsoft.com/office/drawing/2014/main" id="{85DCBFB9-5D41-B4BE-5634-C28393F5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00469" y="5017930"/>
              <a:ext cx="6008606" cy="1298210"/>
            </a:xfrm>
            <a:prstGeom prst="roundRect">
              <a:avLst>
                <a:gd name="adj" fmla="val 4415"/>
              </a:avLst>
            </a:prstGeom>
            <a:solidFill>
              <a:schemeClr val="accent3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5029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81000">
                      <a:srgbClr val="8EC8E8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8FA0AF-3AC0-DE69-E529-2E65806FD24E}"/>
                </a:ext>
              </a:extLst>
            </p:cNvPr>
            <p:cNvSpPr txBox="1"/>
            <p:nvPr/>
          </p:nvSpPr>
          <p:spPr>
            <a:xfrm>
              <a:off x="6254217" y="2494617"/>
              <a:ext cx="81522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Pros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CE6DB4-7F04-F449-4927-A491555E43D9}"/>
                </a:ext>
              </a:extLst>
            </p:cNvPr>
            <p:cNvSpPr txBox="1"/>
            <p:nvPr/>
          </p:nvSpPr>
          <p:spPr>
            <a:xfrm>
              <a:off x="9514121" y="2494617"/>
              <a:ext cx="124072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AI Developers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Scientists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02A1353-66F7-91AF-2A95-780F8B5E59DA}"/>
                </a:ext>
              </a:extLst>
            </p:cNvPr>
            <p:cNvCxnSpPr>
              <a:cxnSpLocks/>
            </p:cNvCxnSpPr>
            <p:nvPr/>
          </p:nvCxnSpPr>
          <p:spPr>
            <a:xfrm>
              <a:off x="7929807" y="2602339"/>
              <a:ext cx="9366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F88E135-1A45-7998-D76B-140586723B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47015" y="2470251"/>
              <a:ext cx="265364" cy="265362"/>
              <a:chOff x="-429171" y="1673225"/>
              <a:chExt cx="401142" cy="40114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137C319-E2AD-3A1C-50E7-FA84D0F7DC67}"/>
                  </a:ext>
                </a:extLst>
              </p:cNvPr>
              <p:cNvSpPr/>
              <p:nvPr/>
            </p:nvSpPr>
            <p:spPr>
              <a:xfrm>
                <a:off x="-429171" y="1673225"/>
                <a:ext cx="401142" cy="401142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5400000" scaled="1"/>
              </a:gradFill>
              <a:ln w="12700">
                <a:miter lim="400000"/>
              </a:ln>
              <a:effectLst>
                <a:outerShdw blurRad="127000" dist="38100" dir="2700000" algn="tl" rotWithShape="0">
                  <a:schemeClr val="accent1">
                    <a:alpha val="3000"/>
                  </a:schemeClr>
                </a:outerShdw>
              </a:effectLst>
            </p:spPr>
            <p:txBody>
              <a:bodyPr lIns="44819" tIns="44819" rIns="44819" bIns="44819" anchor="ctr"/>
              <a:lstStyle/>
              <a:p>
                <a:pPr marL="0" marR="0" lvl="0" indent="0" algn="ctr" defTabSz="91384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48E68-2B08-3742-2C99-51F070D33ABE}"/>
                  </a:ext>
                </a:extLst>
              </p:cNvPr>
              <p:cNvSpPr/>
              <p:nvPr/>
            </p:nvSpPr>
            <p:spPr>
              <a:xfrm>
                <a:off x="-411480" y="1690916"/>
                <a:ext cx="365760" cy="365760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384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1919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2</a:t>
                </a:r>
              </a:p>
            </p:txBody>
          </p:sp>
        </p:grpSp>
        <p:sp>
          <p:nvSpPr>
            <p:cNvPr id="13" name="people_4" title="Icon of a person">
              <a:extLst>
                <a:ext uri="{FF2B5EF4-FFF2-40B4-BE49-F238E27FC236}">
                  <a16:creationId xmlns:a16="http://schemas.microsoft.com/office/drawing/2014/main" id="{045E056B-1E3A-4AC2-3338-54C724C972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8249" y="1961016"/>
              <a:ext cx="327161" cy="365760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91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" name="people_4" title="Icon of a person">
              <a:extLst>
                <a:ext uri="{FF2B5EF4-FFF2-40B4-BE49-F238E27FC236}">
                  <a16:creationId xmlns:a16="http://schemas.microsoft.com/office/drawing/2014/main" id="{D25D41A8-358A-8205-BFAF-5641505DFD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70900" y="1961016"/>
              <a:ext cx="327161" cy="365760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91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E5B05F-70A2-4D2D-4C1E-B1D6C5EA369E}"/>
                </a:ext>
              </a:extLst>
            </p:cNvPr>
            <p:cNvSpPr txBox="1"/>
            <p:nvPr/>
          </p:nvSpPr>
          <p:spPr>
            <a:xfrm>
              <a:off x="5975809" y="4044580"/>
              <a:ext cx="137204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Microsoft Fabric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EDC9D3-3252-1D32-7A25-384379029CE9}"/>
                </a:ext>
              </a:extLst>
            </p:cNvPr>
            <p:cNvSpPr txBox="1"/>
            <p:nvPr/>
          </p:nvSpPr>
          <p:spPr>
            <a:xfrm>
              <a:off x="9772555" y="4044580"/>
              <a:ext cx="72385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AI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685A43-4585-5326-86FE-A37651EAE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9807" y="4152302"/>
              <a:ext cx="9366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70CE7447-AAF4-5859-38A6-A40F93856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606" y="3266215"/>
              <a:ext cx="640446" cy="64044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1CF645-155D-F000-70D5-F1F5CA5349F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47015" y="4019621"/>
              <a:ext cx="265364" cy="265362"/>
              <a:chOff x="-429171" y="1673225"/>
              <a:chExt cx="401142" cy="40114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593064-D93A-5030-846D-BEC0B96B701F}"/>
                  </a:ext>
                </a:extLst>
              </p:cNvPr>
              <p:cNvSpPr/>
              <p:nvPr/>
            </p:nvSpPr>
            <p:spPr>
              <a:xfrm>
                <a:off x="-429171" y="1673225"/>
                <a:ext cx="401142" cy="401142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5400000" scaled="1"/>
              </a:gradFill>
              <a:ln w="12700">
                <a:miter lim="400000"/>
              </a:ln>
              <a:effectLst>
                <a:outerShdw blurRad="127000" dist="38100" dir="2700000" algn="tl" rotWithShape="0">
                  <a:schemeClr val="accent1">
                    <a:alpha val="3000"/>
                  </a:schemeClr>
                </a:outerShdw>
              </a:effectLst>
            </p:spPr>
            <p:txBody>
              <a:bodyPr lIns="44819" tIns="44819" rIns="44819" bIns="44819" anchor="ctr"/>
              <a:lstStyle/>
              <a:p>
                <a:pPr marL="0" marR="0" lvl="0" indent="0" algn="ctr" defTabSz="91384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42EC189-B669-2592-D14A-9241E5AA83C7}"/>
                  </a:ext>
                </a:extLst>
              </p:cNvPr>
              <p:cNvSpPr/>
              <p:nvPr/>
            </p:nvSpPr>
            <p:spPr>
              <a:xfrm>
                <a:off x="-411480" y="1690916"/>
                <a:ext cx="365760" cy="365760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384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1919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3</a:t>
                </a:r>
              </a:p>
            </p:txBody>
          </p:sp>
        </p:grpSp>
        <p:sp>
          <p:nvSpPr>
            <p:cNvPr id="20" name="Rounded Rectangle 20">
              <a:extLst>
                <a:ext uri="{FF2B5EF4-FFF2-40B4-BE49-F238E27FC236}">
                  <a16:creationId xmlns:a16="http://schemas.microsoft.com/office/drawing/2014/main" id="{AF819127-3E4A-D845-FB04-C12BE58D0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00099" y="5260636"/>
              <a:ext cx="4691937" cy="79307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50800" algn="ctr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5029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 w="3175">
                    <a:noFill/>
                  </a:ln>
                  <a:gradFill flip="none" rotWithShape="1">
                    <a:gsLst>
                      <a:gs pos="0">
                        <a:srgbClr val="CD9AD0"/>
                      </a:gs>
                      <a:gs pos="81000">
                        <a:srgbClr val="8EC8E8"/>
                      </a:gs>
                    </a:gsLst>
                    <a:lin ang="13500000" scaled="1"/>
                    <a:tileRect/>
                  </a:gradFill>
                  <a:effectLst/>
                  <a:uLnTx/>
                  <a:uFillTx/>
                  <a:latin typeface="Segoe UI" panose="020B0502040204020203" pitchFamily="34" charset="0"/>
                  <a:ea typeface="+mj-lt"/>
                  <a:cs typeface="Segoe UI" panose="020B0502040204020203" pitchFamily="34" charset="0"/>
                </a:rPr>
                <a:t>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5F8D6E3-7ABE-9EB4-A5E7-BCA5E92AE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2475" y="5571299"/>
              <a:ext cx="231898" cy="23235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AF8BAA-EAFB-EE30-2DE2-7E58F2D4E18A}"/>
                </a:ext>
              </a:extLst>
            </p:cNvPr>
            <p:cNvSpPr txBox="1"/>
            <p:nvPr/>
          </p:nvSpPr>
          <p:spPr>
            <a:xfrm>
              <a:off x="8155228" y="5549451"/>
              <a:ext cx="690895" cy="21544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err="1">
                  <a:ln>
                    <a:noFill/>
                  </a:ln>
                  <a:solidFill>
                    <a:srgbClr val="001919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191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23601B1-58E0-0CC3-6FA1-C7B1BB58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722" y="5485568"/>
              <a:ext cx="361124" cy="361124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8780E9-1472-9894-27B6-23E68A26D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1829" y="4543210"/>
              <a:ext cx="0" cy="6236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BB561D6-B6E4-522D-5B5E-1F7559638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4480" y="4543210"/>
              <a:ext cx="0" cy="6236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9CB25F7-21A5-28D8-1B5F-8E61CA0923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6529147" y="4686161"/>
              <a:ext cx="265364" cy="265362"/>
              <a:chOff x="-429171" y="1673225"/>
              <a:chExt cx="401142" cy="40114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3482A39-09CA-51F4-B0A2-C61FDF196C92}"/>
                  </a:ext>
                </a:extLst>
              </p:cNvPr>
              <p:cNvSpPr/>
              <p:nvPr/>
            </p:nvSpPr>
            <p:spPr>
              <a:xfrm>
                <a:off x="-429171" y="1673225"/>
                <a:ext cx="401142" cy="401142"/>
              </a:xfrm>
              <a:prstGeom prst="ellipse">
                <a:avLst/>
              </a:prstGeom>
              <a:solidFill>
                <a:schemeClr val="accent3"/>
              </a:solidFill>
              <a:ln w="12700">
                <a:miter lim="400000"/>
              </a:ln>
              <a:effectLst>
                <a:outerShdw blurRad="127000" dist="38100" dir="2700000" algn="tl" rotWithShape="0">
                  <a:schemeClr val="accent1">
                    <a:alpha val="3000"/>
                  </a:schemeClr>
                </a:outerShdw>
              </a:effectLst>
            </p:spPr>
            <p:txBody>
              <a:bodyPr lIns="44819" tIns="44819" rIns="44819" bIns="44819" anchor="ctr"/>
              <a:lstStyle/>
              <a:p>
                <a:pPr algn="ctr" defTabSz="913847" hangingPunct="0"/>
                <a:endParaRPr lang="en-US" sz="1400" kern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C2A567F-8669-F3BD-3D40-C4BB9CC72480}"/>
                  </a:ext>
                </a:extLst>
              </p:cNvPr>
              <p:cNvSpPr/>
              <p:nvPr/>
            </p:nvSpPr>
            <p:spPr>
              <a:xfrm>
                <a:off x="-411480" y="1690916"/>
                <a:ext cx="365760" cy="365760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384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1919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1DA466A-64B8-E6E2-3025-526ADA1A7CE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02926" y="4701497"/>
              <a:ext cx="265364" cy="265362"/>
              <a:chOff x="-429171" y="1673225"/>
              <a:chExt cx="401142" cy="40114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538B4F-E0DA-D076-C0E5-CEAF99B29889}"/>
                  </a:ext>
                </a:extLst>
              </p:cNvPr>
              <p:cNvSpPr/>
              <p:nvPr/>
            </p:nvSpPr>
            <p:spPr>
              <a:xfrm>
                <a:off x="-429171" y="1673225"/>
                <a:ext cx="401142" cy="401142"/>
              </a:xfrm>
              <a:prstGeom prst="ellipse">
                <a:avLst/>
              </a:prstGeom>
              <a:solidFill>
                <a:schemeClr val="accent3"/>
              </a:solidFill>
              <a:ln w="12700">
                <a:miter lim="400000"/>
              </a:ln>
              <a:effectLst>
                <a:outerShdw blurRad="127000" dist="38100" dir="2700000" algn="tl" rotWithShape="0">
                  <a:schemeClr val="accent1">
                    <a:alpha val="3000"/>
                  </a:schemeClr>
                </a:outerShdw>
              </a:effectLst>
            </p:spPr>
            <p:txBody>
              <a:bodyPr lIns="44819" tIns="44819" rIns="44819" bIns="44819" anchor="ctr"/>
              <a:lstStyle/>
              <a:p>
                <a:pPr marL="0" marR="0" lvl="0" indent="0" algn="ctr" defTabSz="91384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352B04A-DE6D-88FB-10CD-9C1F0DAF809D}"/>
                  </a:ext>
                </a:extLst>
              </p:cNvPr>
              <p:cNvSpPr/>
              <p:nvPr/>
            </p:nvSpPr>
            <p:spPr>
              <a:xfrm>
                <a:off x="-411480" y="1690916"/>
                <a:ext cx="365760" cy="365760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384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1919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1</a:t>
                </a:r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E49FB3E7-DC64-E2EC-5D81-EB7E13CD1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72555" y="3259957"/>
              <a:ext cx="703619" cy="703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27299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4DD-6797-B815-0D61-E251005A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7" y="2978150"/>
            <a:ext cx="6740987" cy="554038"/>
          </a:xfrm>
        </p:spPr>
        <p:txBody>
          <a:bodyPr/>
          <a:lstStyle/>
          <a:p>
            <a:r>
              <a:rPr lang="en-US" dirty="0"/>
              <a:t>Demo: RAG with Azure Blob + </a:t>
            </a:r>
            <a:r>
              <a:rPr lang="en-US" dirty="0" err="1"/>
              <a:t>LangChain</a:t>
            </a:r>
            <a:r>
              <a:rPr lang="en-US" dirty="0"/>
              <a:t> + Pinecone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0277D-AC24-8730-1CA5-85CBE010AD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217920" cy="246221"/>
          </a:xfrm>
        </p:spPr>
        <p:txBody>
          <a:bodyPr/>
          <a:lstStyle/>
          <a:p>
            <a:r>
              <a:rPr lang="en-US"/>
              <a:t>Saurabh Sensharma</a:t>
            </a:r>
          </a:p>
        </p:txBody>
      </p:sp>
    </p:spTree>
    <p:extLst>
      <p:ext uri="{BB962C8B-B14F-4D97-AF65-F5344CB8AC3E}">
        <p14:creationId xmlns:p14="http://schemas.microsoft.com/office/powerpoint/2010/main" val="4253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38BD-E82C-4D12-31EA-32507D3B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RAG with Azure Blob, LangChain &amp; Pinecone</a:t>
            </a:r>
          </a:p>
        </p:txBody>
      </p:sp>
      <p:grpSp>
        <p:nvGrpSpPr>
          <p:cNvPr id="15" name="Group 14" descr="Azure Blob Storage diagram">
            <a:extLst>
              <a:ext uri="{FF2B5EF4-FFF2-40B4-BE49-F238E27FC236}">
                <a16:creationId xmlns:a16="http://schemas.microsoft.com/office/drawing/2014/main" id="{683EACEE-3022-F0EF-1F21-20FAC87D96E4}"/>
              </a:ext>
            </a:extLst>
          </p:cNvPr>
          <p:cNvGrpSpPr/>
          <p:nvPr/>
        </p:nvGrpSpPr>
        <p:grpSpPr>
          <a:xfrm>
            <a:off x="458937" y="1403906"/>
            <a:ext cx="11526783" cy="4679217"/>
            <a:chOff x="458937" y="1403906"/>
            <a:chExt cx="11526783" cy="4679217"/>
          </a:xfrm>
        </p:grpSpPr>
        <p:sp>
          <p:nvSpPr>
            <p:cNvPr id="77" name="Arrow: Up 76">
              <a:extLst>
                <a:ext uri="{FF2B5EF4-FFF2-40B4-BE49-F238E27FC236}">
                  <a16:creationId xmlns:a16="http://schemas.microsoft.com/office/drawing/2014/main" id="{C40F56B7-81E5-D7DC-B3B4-0621D98FB40F}"/>
                </a:ext>
              </a:extLst>
            </p:cNvPr>
            <p:cNvSpPr/>
            <p:nvPr/>
          </p:nvSpPr>
          <p:spPr bwMode="auto">
            <a:xfrm>
              <a:off x="10902203" y="3722695"/>
              <a:ext cx="92265" cy="572093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A3192A0-7352-D202-16E2-C5AD293BC77C}"/>
                </a:ext>
              </a:extLst>
            </p:cNvPr>
            <p:cNvSpPr txBox="1"/>
            <p:nvPr/>
          </p:nvSpPr>
          <p:spPr>
            <a:xfrm>
              <a:off x="458937" y="3382984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Ingestion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473EE47-7469-167D-2689-1A855C537E36}"/>
                </a:ext>
              </a:extLst>
            </p:cNvPr>
            <p:cNvSpPr txBox="1"/>
            <p:nvPr/>
          </p:nvSpPr>
          <p:spPr>
            <a:xfrm>
              <a:off x="2631619" y="3387327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Preparation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F6C6D04-1B1F-14BA-7FC2-7F91E9A0F385}"/>
                </a:ext>
              </a:extLst>
            </p:cNvPr>
            <p:cNvSpPr txBox="1"/>
            <p:nvPr/>
          </p:nvSpPr>
          <p:spPr>
            <a:xfrm>
              <a:off x="10138898" y="3384138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Response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316F6-BB64-80EE-D92F-FF9EF15AD0F4}"/>
                </a:ext>
              </a:extLst>
            </p:cNvPr>
            <p:cNvSpPr txBox="1"/>
            <p:nvPr/>
          </p:nvSpPr>
          <p:spPr>
            <a:xfrm>
              <a:off x="5591897" y="3391841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Vector DB Integration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0B34B6-2E9B-AC0A-DC16-1283B34075B9}"/>
                </a:ext>
              </a:extLst>
            </p:cNvPr>
            <p:cNvSpPr txBox="1"/>
            <p:nvPr/>
          </p:nvSpPr>
          <p:spPr>
            <a:xfrm>
              <a:off x="8160476" y="3390360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Retrieval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BF13B34-9F8D-98A3-9C1A-BC4BBA9E9F09}"/>
                </a:ext>
              </a:extLst>
            </p:cNvPr>
            <p:cNvCxnSpPr>
              <a:cxnSpLocks/>
            </p:cNvCxnSpPr>
            <p:nvPr/>
          </p:nvCxnSpPr>
          <p:spPr>
            <a:xfrm>
              <a:off x="4184753" y="3722695"/>
              <a:ext cx="0" cy="416779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3367F0A-22EA-641C-8082-45A77F4BC4EC}"/>
                </a:ext>
              </a:extLst>
            </p:cNvPr>
            <p:cNvSpPr/>
            <p:nvPr/>
          </p:nvSpPr>
          <p:spPr bwMode="auto">
            <a:xfrm>
              <a:off x="687324" y="3273030"/>
              <a:ext cx="1343872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2AEEDAA-6068-518A-4760-B09C3819CE73}"/>
                </a:ext>
              </a:extLst>
            </p:cNvPr>
            <p:cNvSpPr/>
            <p:nvPr/>
          </p:nvSpPr>
          <p:spPr bwMode="auto">
            <a:xfrm>
              <a:off x="2164224" y="3273030"/>
              <a:ext cx="2735436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D6C68F-1F3C-80FE-DAF6-7D10704A1B47}"/>
                </a:ext>
              </a:extLst>
            </p:cNvPr>
            <p:cNvSpPr/>
            <p:nvPr/>
          </p:nvSpPr>
          <p:spPr bwMode="auto">
            <a:xfrm>
              <a:off x="5032688" y="3268018"/>
              <a:ext cx="2994760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D513352-D5ED-88FF-61BB-83B83E8F4F9D}"/>
                </a:ext>
              </a:extLst>
            </p:cNvPr>
            <p:cNvSpPr/>
            <p:nvPr/>
          </p:nvSpPr>
          <p:spPr bwMode="auto">
            <a:xfrm>
              <a:off x="8173383" y="3263094"/>
              <a:ext cx="1800645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B3CB0A-FCAF-23FA-8085-DBAFEBA9390A}"/>
                </a:ext>
              </a:extLst>
            </p:cNvPr>
            <p:cNvSpPr/>
            <p:nvPr/>
          </p:nvSpPr>
          <p:spPr bwMode="auto">
            <a:xfrm>
              <a:off x="10094149" y="3263094"/>
              <a:ext cx="1800645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Picture 6" descr="See related image detail. Integrate OpenAI with web2 and web3 of apps">
              <a:extLst>
                <a:ext uri="{FF2B5EF4-FFF2-40B4-BE49-F238E27FC236}">
                  <a16:creationId xmlns:a16="http://schemas.microsoft.com/office/drawing/2014/main" id="{7FB94844-03CC-2D74-06BD-6B1E90566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9040" y="4294788"/>
              <a:ext cx="945320" cy="891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 descr="Microsoft Azure Icon (2021-present) by MattJacks2003 on DeviantArt">
              <a:extLst>
                <a:ext uri="{FF2B5EF4-FFF2-40B4-BE49-F238E27FC236}">
                  <a16:creationId xmlns:a16="http://schemas.microsoft.com/office/drawing/2014/main" id="{CA407DA7-CC9A-D7BD-BAA5-919537FA3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9723" y="4545615"/>
              <a:ext cx="344925" cy="306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A35D71-8450-F3F3-FDD9-80A75BEABA04}"/>
                </a:ext>
              </a:extLst>
            </p:cNvPr>
            <p:cNvSpPr txBox="1"/>
            <p:nvPr/>
          </p:nvSpPr>
          <p:spPr>
            <a:xfrm>
              <a:off x="10123193" y="5166233"/>
              <a:ext cx="186252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OpenAI GPT-x &amp; Embedding models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45E49CD6-DCB5-9E3C-5D73-2E151AEACB9A}"/>
                </a:ext>
              </a:extLst>
            </p:cNvPr>
            <p:cNvSpPr/>
            <p:nvPr/>
          </p:nvSpPr>
          <p:spPr>
            <a:xfrm rot="5400000">
              <a:off x="6427263" y="1500913"/>
              <a:ext cx="263082" cy="2937288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9581E1B6-ADE4-2DFB-1D4B-E8B3C0EC5256}"/>
                </a:ext>
              </a:extLst>
            </p:cNvPr>
            <p:cNvSpPr/>
            <p:nvPr/>
          </p:nvSpPr>
          <p:spPr>
            <a:xfrm rot="5400000">
              <a:off x="9914872" y="1121679"/>
              <a:ext cx="263082" cy="3696762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A4C7B56C-95F0-10CF-3067-D79B4BD5EFDA}"/>
                </a:ext>
              </a:extLst>
            </p:cNvPr>
            <p:cNvSpPr/>
            <p:nvPr/>
          </p:nvSpPr>
          <p:spPr>
            <a:xfrm rot="5400000">
              <a:off x="3421300" y="1573501"/>
              <a:ext cx="263082" cy="2777234"/>
            </a:xfrm>
            <a:prstGeom prst="lef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17BA94-906B-8E81-0CB1-4753C19F87D7}"/>
                </a:ext>
              </a:extLst>
            </p:cNvPr>
            <p:cNvGrpSpPr/>
            <p:nvPr/>
          </p:nvGrpSpPr>
          <p:grpSpPr>
            <a:xfrm>
              <a:off x="2617949" y="1403906"/>
              <a:ext cx="1814315" cy="1317431"/>
              <a:chOff x="3459479" y="2946109"/>
              <a:chExt cx="2057399" cy="151208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FF777CA-7280-EE31-D045-2AA18BD661F0}"/>
                  </a:ext>
                </a:extLst>
              </p:cNvPr>
              <p:cNvSpPr/>
              <p:nvPr/>
            </p:nvSpPr>
            <p:spPr bwMode="auto">
              <a:xfrm>
                <a:off x="3459479" y="2946109"/>
                <a:ext cx="2057399" cy="1512081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C8EB0FA-4A28-8A1C-0F6C-F0112794B914}"/>
                  </a:ext>
                </a:extLst>
              </p:cNvPr>
              <p:cNvGrpSpPr/>
              <p:nvPr/>
            </p:nvGrpSpPr>
            <p:grpSpPr>
              <a:xfrm>
                <a:off x="3596639" y="3136776"/>
                <a:ext cx="1783080" cy="1094991"/>
                <a:chOff x="3596639" y="3136776"/>
                <a:chExt cx="1783080" cy="1094991"/>
              </a:xfrm>
            </p:grpSpPr>
            <p:pic>
              <p:nvPicPr>
                <p:cNvPr id="8" name="Picture 2" descr="How to Use LangChain and LLMs: An Overview of the Framework and Its Applications">
                  <a:extLst>
                    <a:ext uri="{FF2B5EF4-FFF2-40B4-BE49-F238E27FC236}">
                      <a16:creationId xmlns:a16="http://schemas.microsoft.com/office/drawing/2014/main" id="{07CDD096-6B6B-897B-17B4-18FD3B4617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6660" y="3136776"/>
                  <a:ext cx="1512830" cy="870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81CAC5-72AA-DCC2-FD54-60CAD936EA56}"/>
                    </a:ext>
                  </a:extLst>
                </p:cNvPr>
                <p:cNvSpPr txBox="1"/>
                <p:nvPr/>
              </p:nvSpPr>
              <p:spPr>
                <a:xfrm>
                  <a:off x="3596639" y="4047101"/>
                  <a:ext cx="178308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Orchestrator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AF62E0-7170-DAD7-330C-59D1DB2D7DAC}"/>
                </a:ext>
              </a:extLst>
            </p:cNvPr>
            <p:cNvGrpSpPr/>
            <p:nvPr/>
          </p:nvGrpSpPr>
          <p:grpSpPr>
            <a:xfrm>
              <a:off x="5591897" y="2085799"/>
              <a:ext cx="1945136" cy="554736"/>
              <a:chOff x="6835139" y="5517222"/>
              <a:chExt cx="1945136" cy="554736"/>
            </a:xfrm>
          </p:grpSpPr>
          <p:pic>
            <p:nvPicPr>
              <p:cNvPr id="17" name="Picture 16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0E4393B0-52A3-2980-A4B9-0DF353FA3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35139" y="5701888"/>
                <a:ext cx="1873770" cy="37007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99D401-D848-6ACF-0190-2F8754FD84B7}"/>
                  </a:ext>
                </a:extLst>
              </p:cNvPr>
              <p:cNvSpPr txBox="1"/>
              <p:nvPr/>
            </p:nvSpPr>
            <p:spPr>
              <a:xfrm>
                <a:off x="6997195" y="5517222"/>
                <a:ext cx="17830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Vector DB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9B9E65-DA75-7D31-6527-FFDEE25B2583}"/>
                </a:ext>
              </a:extLst>
            </p:cNvPr>
            <p:cNvGrpSpPr/>
            <p:nvPr/>
          </p:nvGrpSpPr>
          <p:grpSpPr>
            <a:xfrm>
              <a:off x="9087888" y="1403906"/>
              <a:ext cx="1814315" cy="1317431"/>
              <a:chOff x="3459479" y="2946109"/>
              <a:chExt cx="2057399" cy="1512081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143CDFCD-18FD-437D-A2AB-8C8A4F0E1637}"/>
                  </a:ext>
                </a:extLst>
              </p:cNvPr>
              <p:cNvSpPr/>
              <p:nvPr/>
            </p:nvSpPr>
            <p:spPr bwMode="auto">
              <a:xfrm>
                <a:off x="3459479" y="2946109"/>
                <a:ext cx="2057399" cy="1512081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811773C-C8FF-D7F3-17FB-DC8342D2BC79}"/>
                  </a:ext>
                </a:extLst>
              </p:cNvPr>
              <p:cNvGrpSpPr/>
              <p:nvPr/>
            </p:nvGrpSpPr>
            <p:grpSpPr>
              <a:xfrm>
                <a:off x="3596639" y="3136776"/>
                <a:ext cx="1783080" cy="1094991"/>
                <a:chOff x="3596639" y="3136776"/>
                <a:chExt cx="1783080" cy="1094991"/>
              </a:xfrm>
            </p:grpSpPr>
            <p:pic>
              <p:nvPicPr>
                <p:cNvPr id="30" name="Picture 2" descr="How to Use LangChain and LLMs: An Overview of the Framework and Its Applications">
                  <a:extLst>
                    <a:ext uri="{FF2B5EF4-FFF2-40B4-BE49-F238E27FC236}">
                      <a16:creationId xmlns:a16="http://schemas.microsoft.com/office/drawing/2014/main" id="{9C474C75-E462-9BB3-0B61-5DD73FE46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6660" y="3136776"/>
                  <a:ext cx="1512830" cy="870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24B5EA0-DD67-2F3D-A0DE-73BC5ACFBD24}"/>
                    </a:ext>
                  </a:extLst>
                </p:cNvPr>
                <p:cNvSpPr txBox="1"/>
                <p:nvPr/>
              </p:nvSpPr>
              <p:spPr>
                <a:xfrm>
                  <a:off x="3596639" y="4047101"/>
                  <a:ext cx="178308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Orchestrator</a:t>
                  </a:r>
                </a:p>
              </p:txBody>
            </p:sp>
          </p:grp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BDEDB7-5A24-473E-3A59-B30E261C4680}"/>
                </a:ext>
              </a:extLst>
            </p:cNvPr>
            <p:cNvCxnSpPr>
              <a:cxnSpLocks/>
            </p:cNvCxnSpPr>
            <p:nvPr/>
          </p:nvCxnSpPr>
          <p:spPr>
            <a:xfrm>
              <a:off x="4184753" y="3722695"/>
              <a:ext cx="0" cy="416779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F28D18C-683E-29CC-947E-FCDA498B8C1D}"/>
                </a:ext>
              </a:extLst>
            </p:cNvPr>
            <p:cNvSpPr/>
            <p:nvPr/>
          </p:nvSpPr>
          <p:spPr bwMode="auto">
            <a:xfrm>
              <a:off x="687325" y="3836957"/>
              <a:ext cx="9451574" cy="2246166"/>
            </a:xfrm>
            <a:prstGeom prst="roundRect">
              <a:avLst/>
            </a:prstGeom>
            <a:solidFill>
              <a:schemeClr val="bg1"/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err="1">
                <a:solidFill>
                  <a:srgbClr val="00000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4ECAF8D-497E-3191-530C-AA21CD08D144}"/>
                </a:ext>
              </a:extLst>
            </p:cNvPr>
            <p:cNvSpPr/>
            <p:nvPr/>
          </p:nvSpPr>
          <p:spPr bwMode="auto">
            <a:xfrm>
              <a:off x="1210001" y="4399838"/>
              <a:ext cx="99060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PDF Files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4FFDA65-DD75-D5BC-134D-FF4BB69759FE}"/>
                </a:ext>
              </a:extLst>
            </p:cNvPr>
            <p:cNvSpPr/>
            <p:nvPr/>
          </p:nvSpPr>
          <p:spPr bwMode="auto">
            <a:xfrm>
              <a:off x="2572742" y="4405656"/>
              <a:ext cx="1196973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A5AE5B2-0DC7-D826-41AB-DEDE7FAC0940}"/>
                </a:ext>
              </a:extLst>
            </p:cNvPr>
            <p:cNvSpPr/>
            <p:nvPr/>
          </p:nvSpPr>
          <p:spPr bwMode="auto">
            <a:xfrm>
              <a:off x="4762158" y="4403807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 Chunks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3A8325-603F-2EDF-5CF7-7EAA05078DE6}"/>
                </a:ext>
              </a:extLst>
            </p:cNvPr>
            <p:cNvSpPr txBox="1"/>
            <p:nvPr/>
          </p:nvSpPr>
          <p:spPr>
            <a:xfrm>
              <a:off x="1590260" y="5611214"/>
              <a:ext cx="42367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Azure Blob Storage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A2E8058-4650-5F09-8A2A-89CACAF75F18}"/>
                </a:ext>
              </a:extLst>
            </p:cNvPr>
            <p:cNvSpPr/>
            <p:nvPr/>
          </p:nvSpPr>
          <p:spPr bwMode="auto">
            <a:xfrm>
              <a:off x="4424991" y="4132893"/>
              <a:ext cx="4041100" cy="1378303"/>
            </a:xfrm>
            <a:prstGeom prst="roundRect">
              <a:avLst/>
            </a:prstGeom>
            <a:noFill/>
            <a:ln w="22225">
              <a:solidFill>
                <a:srgbClr val="0078D4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A740AE-B534-422D-87D6-2E4166D8D1C5}"/>
                </a:ext>
              </a:extLst>
            </p:cNvPr>
            <p:cNvSpPr txBox="1"/>
            <p:nvPr/>
          </p:nvSpPr>
          <p:spPr>
            <a:xfrm>
              <a:off x="6308128" y="4503195"/>
              <a:ext cx="34480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15F97B1-8F1E-8AE5-CE9C-C7C9192F4D2E}"/>
                </a:ext>
              </a:extLst>
            </p:cNvPr>
            <p:cNvSpPr/>
            <p:nvPr/>
          </p:nvSpPr>
          <p:spPr bwMode="auto">
            <a:xfrm>
              <a:off x="6815877" y="4403807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Metadata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8832503E-AD09-143C-BD1D-F01050DD904B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rot="16200000" flipH="1">
              <a:off x="656352" y="4222248"/>
              <a:ext cx="943864" cy="163434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71396C1D-A8A6-9A6A-87DE-D5FEEFFDE2F0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2200601" y="3828771"/>
              <a:ext cx="160829" cy="94712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5E7CEC9A-A324-4D4C-25FC-443391AA98F4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3769715" y="3825042"/>
              <a:ext cx="393890" cy="956673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134DD61-AB0D-C1E3-167B-861F8723CD56}"/>
                </a:ext>
              </a:extLst>
            </p:cNvPr>
            <p:cNvCxnSpPr>
              <a:cxnSpLocks/>
            </p:cNvCxnSpPr>
            <p:nvPr/>
          </p:nvCxnSpPr>
          <p:spPr>
            <a:xfrm>
              <a:off x="4675406" y="3850981"/>
              <a:ext cx="0" cy="2819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FE45FA4-2B45-3306-A19B-39100C863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9881" y="3825042"/>
              <a:ext cx="0" cy="3078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FA3C489-6B6E-872C-18EA-065727EACC89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34" y="3841881"/>
              <a:ext cx="0" cy="2910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4134191-9111-7DF8-A3FC-AC15686744C9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8466091" y="3827021"/>
              <a:ext cx="884760" cy="995024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2801378-0CB1-8A23-8C82-C49ACB1A43D2}"/>
                </a:ext>
              </a:extLst>
            </p:cNvPr>
            <p:cNvCxnSpPr>
              <a:cxnSpLocks/>
            </p:cNvCxnSpPr>
            <p:nvPr/>
          </p:nvCxnSpPr>
          <p:spPr>
            <a:xfrm>
              <a:off x="2875424" y="3825042"/>
              <a:ext cx="0" cy="5747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2" descr="Five Azure Storage Services to Consider for Your Solution - Feras' Blog">
              <a:extLst>
                <a:ext uri="{FF2B5EF4-FFF2-40B4-BE49-F238E27FC236}">
                  <a16:creationId xmlns:a16="http://schemas.microsoft.com/office/drawing/2014/main" id="{81B58561-F2A5-7585-D7AB-DC164CA1B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805" y="5483849"/>
              <a:ext cx="461975" cy="461975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048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7AC2282C-E54C-A848-60DE-E00DA8FE97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4199" y="457200"/>
            <a:ext cx="11148256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874">
                      <a:schemeClr val="tx1"/>
                    </a:gs>
                    <a:gs pos="17978">
                      <a:schemeClr val="tx1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Premium Blob Storage for RAG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CA3CD3-2A58-9F5B-9C98-92898FF7F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80988"/>
              </p:ext>
            </p:extLst>
          </p:nvPr>
        </p:nvGraphicFramePr>
        <p:xfrm>
          <a:off x="1937213" y="1943848"/>
          <a:ext cx="8144804" cy="2255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856781">
                  <a:extLst>
                    <a:ext uri="{9D8B030D-6E8A-4147-A177-3AD203B41FA5}">
                      <a16:colId xmlns:a16="http://schemas.microsoft.com/office/drawing/2014/main" val="764364705"/>
                    </a:ext>
                  </a:extLst>
                </a:gridCol>
                <a:gridCol w="5288023">
                  <a:extLst>
                    <a:ext uri="{9D8B030D-6E8A-4147-A177-3AD203B41FA5}">
                      <a16:colId xmlns:a16="http://schemas.microsoft.com/office/drawing/2014/main" val="404362165"/>
                    </a:ext>
                  </a:extLst>
                </a:gridCol>
              </a:tblGrid>
              <a:tr h="366020">
                <a:tc>
                  <a:txBody>
                    <a:bodyPr/>
                    <a:lstStyle/>
                    <a:p>
                      <a:r>
                        <a:rPr lang="en-US"/>
                        <a:t>Operation</a:t>
                      </a:r>
                      <a:endParaRPr lang="en-US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Premium Blob vs Standard (Hot) Blob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3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PutBlob</a:t>
                      </a:r>
                      <a:br>
                        <a:rPr lang="en-US"/>
                      </a:br>
                      <a:r>
                        <a:rPr lang="en-US" sz="1600"/>
                        <a:t>(Data Ingest + Chunk Writes)</a:t>
                      </a:r>
                      <a:endParaRPr lang="en-US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+mj-lt"/>
                        </a:rPr>
                        <a:t>Premium ~2x faster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918045"/>
                  </a:ext>
                </a:extLst>
              </a:tr>
              <a:tr h="554385">
                <a:tc>
                  <a:txBody>
                    <a:bodyPr/>
                    <a:lstStyle/>
                    <a:p>
                      <a:r>
                        <a:rPr lang="en-US" err="1"/>
                        <a:t>GetBlob</a:t>
                      </a:r>
                      <a:br>
                        <a:rPr lang="en-US"/>
                      </a:br>
                      <a:r>
                        <a:rPr lang="en-US"/>
                        <a:t>(Vectorization)</a:t>
                      </a:r>
                      <a:endParaRPr lang="en-US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latin typeface="+mj-lt"/>
                        </a:rPr>
                        <a:t>Premium ~3x faster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798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GetBlob</a:t>
                      </a:r>
                      <a:endParaRPr lang="en-US"/>
                    </a:p>
                    <a:p>
                      <a:r>
                        <a:rPr lang="en-US"/>
                        <a:t>(Retrieval)</a:t>
                      </a:r>
                      <a:endParaRPr lang="en-US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+mj-lt"/>
                        </a:rPr>
                        <a:t>Premium ~3x faster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08961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A708C8-276B-475A-25F0-DFE76F804F37}"/>
              </a:ext>
            </a:extLst>
          </p:cNvPr>
          <p:cNvSpPr/>
          <p:nvPr/>
        </p:nvSpPr>
        <p:spPr bwMode="auto">
          <a:xfrm>
            <a:off x="4736294" y="1465546"/>
            <a:ext cx="5345723" cy="436099"/>
          </a:xfrm>
          <a:prstGeom prst="round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Latency (400KiB PDFs)</a:t>
            </a: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958DB228-E1A5-EFE4-12BD-95FCE380FA00}"/>
              </a:ext>
            </a:extLst>
          </p:cNvPr>
          <p:cNvSpPr/>
          <p:nvPr/>
        </p:nvSpPr>
        <p:spPr>
          <a:xfrm>
            <a:off x="344482" y="4724939"/>
            <a:ext cx="11503035" cy="568119"/>
          </a:xfrm>
          <a:prstGeom prst="roundRect">
            <a:avLst>
              <a:gd name="adj" fmla="val 31792"/>
            </a:avLst>
          </a:prstGeom>
          <a:gradFill flip="none" rotWithShape="1">
            <a:gsLst>
              <a:gs pos="15000">
                <a:srgbClr val="C03BC4"/>
              </a:gs>
              <a:gs pos="10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lIns="182880" tIns="36576" rIns="182880" bIns="73152" anchor="ctr" anchorCtr="0">
            <a:spAutoFit/>
          </a:bodyPr>
          <a:lstStyle/>
          <a:p>
            <a:pPr marL="0" marR="0" lvl="0" indent="0" algn="ctr" defTabSz="299783" rtl="0" eaLnBrk="1" fontAlgn="base" latinLnBrk="0" hangingPunct="1">
              <a:lnSpc>
                <a:spcPct val="100000"/>
              </a:lnSpc>
              <a:spcBef>
                <a:spcPts val="508"/>
              </a:spcBef>
              <a:spcAft>
                <a:spcPts val="508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GB" sz="23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48951">
                      <a:srgbClr val="FFFFFF"/>
                    </a:gs>
                    <a:gs pos="14943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 Semibold" panose="020B0702040204020203" pitchFamily="34" charset="0"/>
              </a:rPr>
              <a:t>Premium delivers ~3x faster RAG performance with 65% savings on Transactions!</a:t>
            </a:r>
          </a:p>
        </p:txBody>
      </p:sp>
    </p:spTree>
    <p:extLst>
      <p:ext uri="{BB962C8B-B14F-4D97-AF65-F5344CB8AC3E}">
        <p14:creationId xmlns:p14="http://schemas.microsoft.com/office/powerpoint/2010/main" val="2364947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3A39A1-5FBA-AAB4-F4AF-81E1585C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2" name="Rectangle: Rounded Corners 10">
            <a:extLst>
              <a:ext uri="{FF2B5EF4-FFF2-40B4-BE49-F238E27FC236}">
                <a16:creationId xmlns:a16="http://schemas.microsoft.com/office/drawing/2014/main" id="{F57D86E8-BEA5-EDD8-EAA6-5E1937ED3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46218" y="1935991"/>
            <a:ext cx="6595172" cy="3284402"/>
          </a:xfrm>
          <a:prstGeom prst="roundRect">
            <a:avLst>
              <a:gd name="adj" fmla="val 4829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17">
            <a:extLst>
              <a:ext uri="{FF2B5EF4-FFF2-40B4-BE49-F238E27FC236}">
                <a16:creationId xmlns:a16="http://schemas.microsoft.com/office/drawing/2014/main" id="{A6C0A300-3BDA-6359-AF08-2E9A2F43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20756" y="2189674"/>
            <a:ext cx="618123" cy="618123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70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8" name="Graphic 19">
            <a:extLst>
              <a:ext uri="{FF2B5EF4-FFF2-40B4-BE49-F238E27FC236}">
                <a16:creationId xmlns:a16="http://schemas.microsoft.com/office/drawing/2014/main" id="{6B7EC294-A373-227A-C4B7-41735D45C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732" y="2359315"/>
            <a:ext cx="202171" cy="278841"/>
          </a:xfrm>
          <a:custGeom>
            <a:avLst/>
            <a:gdLst>
              <a:gd name="connsiteX0" fmla="*/ 102756 w 138112"/>
              <a:gd name="connsiteY0" fmla="*/ 161906 h 190490"/>
              <a:gd name="connsiteX1" fmla="*/ 99993 w 138112"/>
              <a:gd name="connsiteY1" fmla="*/ 173898 h 190490"/>
              <a:gd name="connsiteX2" fmla="*/ 80753 w 138112"/>
              <a:gd name="connsiteY2" fmla="*/ 190424 h 190490"/>
              <a:gd name="connsiteX3" fmla="*/ 79105 w 138112"/>
              <a:gd name="connsiteY3" fmla="*/ 190490 h 190490"/>
              <a:gd name="connsiteX4" fmla="*/ 58998 w 138112"/>
              <a:gd name="connsiteY4" fmla="*/ 190490 h 190490"/>
              <a:gd name="connsiteX5" fmla="*/ 38548 w 138112"/>
              <a:gd name="connsiteY5" fmla="*/ 175470 h 190490"/>
              <a:gd name="connsiteX6" fmla="*/ 38110 w 138112"/>
              <a:gd name="connsiteY6" fmla="*/ 173879 h 190490"/>
              <a:gd name="connsiteX7" fmla="*/ 35347 w 138112"/>
              <a:gd name="connsiteY7" fmla="*/ 161906 h 190490"/>
              <a:gd name="connsiteX8" fmla="*/ 102756 w 138112"/>
              <a:gd name="connsiteY8" fmla="*/ 161906 h 190490"/>
              <a:gd name="connsiteX9" fmla="*/ 69056 w 138112"/>
              <a:gd name="connsiteY9" fmla="*/ 0 h 190490"/>
              <a:gd name="connsiteX10" fmla="*/ 138113 w 138112"/>
              <a:gd name="connsiteY10" fmla="*/ 69056 h 190490"/>
              <a:gd name="connsiteX11" fmla="*/ 111776 w 138112"/>
              <a:gd name="connsiteY11" fmla="*/ 124682 h 190490"/>
              <a:gd name="connsiteX12" fmla="*/ 111100 w 138112"/>
              <a:gd name="connsiteY12" fmla="*/ 125873 h 190490"/>
              <a:gd name="connsiteX13" fmla="*/ 106070 w 138112"/>
              <a:gd name="connsiteY13" fmla="*/ 147618 h 190490"/>
              <a:gd name="connsiteX14" fmla="*/ 32042 w 138112"/>
              <a:gd name="connsiteY14" fmla="*/ 147618 h 190490"/>
              <a:gd name="connsiteX15" fmla="*/ 27032 w 138112"/>
              <a:gd name="connsiteY15" fmla="*/ 125873 h 190490"/>
              <a:gd name="connsiteX16" fmla="*/ 26356 w 138112"/>
              <a:gd name="connsiteY16" fmla="*/ 124692 h 190490"/>
              <a:gd name="connsiteX17" fmla="*/ 0 w 138112"/>
              <a:gd name="connsiteY17" fmla="*/ 69047 h 190490"/>
              <a:gd name="connsiteX18" fmla="*/ 69056 w 138112"/>
              <a:gd name="connsiteY18" fmla="*/ 0 h 1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8112" h="190490">
                <a:moveTo>
                  <a:pt x="102756" y="161906"/>
                </a:moveTo>
                <a:lnTo>
                  <a:pt x="99993" y="173898"/>
                </a:lnTo>
                <a:cubicBezTo>
                  <a:pt x="97878" y="183018"/>
                  <a:pt x="90087" y="189708"/>
                  <a:pt x="80753" y="190424"/>
                </a:cubicBezTo>
                <a:lnTo>
                  <a:pt x="79105" y="190490"/>
                </a:lnTo>
                <a:lnTo>
                  <a:pt x="58998" y="190490"/>
                </a:lnTo>
                <a:cubicBezTo>
                  <a:pt x="49631" y="190490"/>
                  <a:pt x="41349" y="184408"/>
                  <a:pt x="38548" y="175470"/>
                </a:cubicBezTo>
                <a:lnTo>
                  <a:pt x="38110" y="173879"/>
                </a:lnTo>
                <a:lnTo>
                  <a:pt x="35347" y="161906"/>
                </a:lnTo>
                <a:lnTo>
                  <a:pt x="102756" y="161906"/>
                </a:lnTo>
                <a:close/>
                <a:moveTo>
                  <a:pt x="69056" y="0"/>
                </a:moveTo>
                <a:cubicBezTo>
                  <a:pt x="107195" y="0"/>
                  <a:pt x="138113" y="30918"/>
                  <a:pt x="138113" y="69056"/>
                </a:cubicBezTo>
                <a:cubicBezTo>
                  <a:pt x="138113" y="89402"/>
                  <a:pt x="129197" y="108042"/>
                  <a:pt x="111776" y="124682"/>
                </a:cubicBezTo>
                <a:cubicBezTo>
                  <a:pt x="111439" y="125004"/>
                  <a:pt x="111203" y="125419"/>
                  <a:pt x="111100" y="125873"/>
                </a:cubicBezTo>
                <a:lnTo>
                  <a:pt x="106070" y="147618"/>
                </a:lnTo>
                <a:lnTo>
                  <a:pt x="32042" y="147618"/>
                </a:lnTo>
                <a:lnTo>
                  <a:pt x="27032" y="125873"/>
                </a:lnTo>
                <a:cubicBezTo>
                  <a:pt x="26926" y="125421"/>
                  <a:pt x="26691" y="125011"/>
                  <a:pt x="26356" y="124692"/>
                </a:cubicBezTo>
                <a:cubicBezTo>
                  <a:pt x="8925" y="108042"/>
                  <a:pt x="0" y="89402"/>
                  <a:pt x="0" y="69047"/>
                </a:cubicBezTo>
                <a:cubicBezTo>
                  <a:pt x="5" y="30912"/>
                  <a:pt x="30921" y="0"/>
                  <a:pt x="69056" y="0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" name="Oval 20">
            <a:extLst>
              <a:ext uri="{FF2B5EF4-FFF2-40B4-BE49-F238E27FC236}">
                <a16:creationId xmlns:a16="http://schemas.microsoft.com/office/drawing/2014/main" id="{C0196432-633B-06CC-98A8-D0553BF51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20756" y="3271952"/>
            <a:ext cx="618123" cy="618123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70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10" name="Graphic 19">
            <a:extLst>
              <a:ext uri="{FF2B5EF4-FFF2-40B4-BE49-F238E27FC236}">
                <a16:creationId xmlns:a16="http://schemas.microsoft.com/office/drawing/2014/main" id="{EEDAB97A-FF2E-A81C-F4B7-F295A41FD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732" y="3441593"/>
            <a:ext cx="202171" cy="278841"/>
          </a:xfrm>
          <a:custGeom>
            <a:avLst/>
            <a:gdLst>
              <a:gd name="connsiteX0" fmla="*/ 102756 w 138112"/>
              <a:gd name="connsiteY0" fmla="*/ 161906 h 190490"/>
              <a:gd name="connsiteX1" fmla="*/ 99993 w 138112"/>
              <a:gd name="connsiteY1" fmla="*/ 173898 h 190490"/>
              <a:gd name="connsiteX2" fmla="*/ 80753 w 138112"/>
              <a:gd name="connsiteY2" fmla="*/ 190424 h 190490"/>
              <a:gd name="connsiteX3" fmla="*/ 79105 w 138112"/>
              <a:gd name="connsiteY3" fmla="*/ 190490 h 190490"/>
              <a:gd name="connsiteX4" fmla="*/ 58998 w 138112"/>
              <a:gd name="connsiteY4" fmla="*/ 190490 h 190490"/>
              <a:gd name="connsiteX5" fmla="*/ 38548 w 138112"/>
              <a:gd name="connsiteY5" fmla="*/ 175470 h 190490"/>
              <a:gd name="connsiteX6" fmla="*/ 38110 w 138112"/>
              <a:gd name="connsiteY6" fmla="*/ 173879 h 190490"/>
              <a:gd name="connsiteX7" fmla="*/ 35347 w 138112"/>
              <a:gd name="connsiteY7" fmla="*/ 161906 h 190490"/>
              <a:gd name="connsiteX8" fmla="*/ 102756 w 138112"/>
              <a:gd name="connsiteY8" fmla="*/ 161906 h 190490"/>
              <a:gd name="connsiteX9" fmla="*/ 69056 w 138112"/>
              <a:gd name="connsiteY9" fmla="*/ 0 h 190490"/>
              <a:gd name="connsiteX10" fmla="*/ 138113 w 138112"/>
              <a:gd name="connsiteY10" fmla="*/ 69056 h 190490"/>
              <a:gd name="connsiteX11" fmla="*/ 111776 w 138112"/>
              <a:gd name="connsiteY11" fmla="*/ 124682 h 190490"/>
              <a:gd name="connsiteX12" fmla="*/ 111100 w 138112"/>
              <a:gd name="connsiteY12" fmla="*/ 125873 h 190490"/>
              <a:gd name="connsiteX13" fmla="*/ 106070 w 138112"/>
              <a:gd name="connsiteY13" fmla="*/ 147618 h 190490"/>
              <a:gd name="connsiteX14" fmla="*/ 32042 w 138112"/>
              <a:gd name="connsiteY14" fmla="*/ 147618 h 190490"/>
              <a:gd name="connsiteX15" fmla="*/ 27032 w 138112"/>
              <a:gd name="connsiteY15" fmla="*/ 125873 h 190490"/>
              <a:gd name="connsiteX16" fmla="*/ 26356 w 138112"/>
              <a:gd name="connsiteY16" fmla="*/ 124692 h 190490"/>
              <a:gd name="connsiteX17" fmla="*/ 0 w 138112"/>
              <a:gd name="connsiteY17" fmla="*/ 69047 h 190490"/>
              <a:gd name="connsiteX18" fmla="*/ 69056 w 138112"/>
              <a:gd name="connsiteY18" fmla="*/ 0 h 1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8112" h="190490">
                <a:moveTo>
                  <a:pt x="102756" y="161906"/>
                </a:moveTo>
                <a:lnTo>
                  <a:pt x="99993" y="173898"/>
                </a:lnTo>
                <a:cubicBezTo>
                  <a:pt x="97878" y="183018"/>
                  <a:pt x="90087" y="189708"/>
                  <a:pt x="80753" y="190424"/>
                </a:cubicBezTo>
                <a:lnTo>
                  <a:pt x="79105" y="190490"/>
                </a:lnTo>
                <a:lnTo>
                  <a:pt x="58998" y="190490"/>
                </a:lnTo>
                <a:cubicBezTo>
                  <a:pt x="49631" y="190490"/>
                  <a:pt x="41349" y="184408"/>
                  <a:pt x="38548" y="175470"/>
                </a:cubicBezTo>
                <a:lnTo>
                  <a:pt x="38110" y="173879"/>
                </a:lnTo>
                <a:lnTo>
                  <a:pt x="35347" y="161906"/>
                </a:lnTo>
                <a:lnTo>
                  <a:pt x="102756" y="161906"/>
                </a:lnTo>
                <a:close/>
                <a:moveTo>
                  <a:pt x="69056" y="0"/>
                </a:moveTo>
                <a:cubicBezTo>
                  <a:pt x="107195" y="0"/>
                  <a:pt x="138113" y="30918"/>
                  <a:pt x="138113" y="69056"/>
                </a:cubicBezTo>
                <a:cubicBezTo>
                  <a:pt x="138113" y="89402"/>
                  <a:pt x="129197" y="108042"/>
                  <a:pt x="111776" y="124682"/>
                </a:cubicBezTo>
                <a:cubicBezTo>
                  <a:pt x="111439" y="125004"/>
                  <a:pt x="111203" y="125419"/>
                  <a:pt x="111100" y="125873"/>
                </a:cubicBezTo>
                <a:lnTo>
                  <a:pt x="106070" y="147618"/>
                </a:lnTo>
                <a:lnTo>
                  <a:pt x="32042" y="147618"/>
                </a:lnTo>
                <a:lnTo>
                  <a:pt x="27032" y="125873"/>
                </a:lnTo>
                <a:cubicBezTo>
                  <a:pt x="26926" y="125421"/>
                  <a:pt x="26691" y="125011"/>
                  <a:pt x="26356" y="124692"/>
                </a:cubicBezTo>
                <a:cubicBezTo>
                  <a:pt x="8925" y="108042"/>
                  <a:pt x="0" y="89402"/>
                  <a:pt x="0" y="69047"/>
                </a:cubicBezTo>
                <a:cubicBezTo>
                  <a:pt x="5" y="30912"/>
                  <a:pt x="30921" y="0"/>
                  <a:pt x="69056" y="0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3" name="Oval 24">
            <a:extLst>
              <a:ext uri="{FF2B5EF4-FFF2-40B4-BE49-F238E27FC236}">
                <a16:creationId xmlns:a16="http://schemas.microsoft.com/office/drawing/2014/main" id="{9DC2B7C7-B995-F548-2B78-D518327FF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20756" y="4391936"/>
            <a:ext cx="618123" cy="618123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70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AEB85D9F-42B5-345F-EAF8-333C82B68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732" y="4561577"/>
            <a:ext cx="202171" cy="278841"/>
          </a:xfrm>
          <a:custGeom>
            <a:avLst/>
            <a:gdLst>
              <a:gd name="connsiteX0" fmla="*/ 102756 w 138112"/>
              <a:gd name="connsiteY0" fmla="*/ 161906 h 190490"/>
              <a:gd name="connsiteX1" fmla="*/ 99993 w 138112"/>
              <a:gd name="connsiteY1" fmla="*/ 173898 h 190490"/>
              <a:gd name="connsiteX2" fmla="*/ 80753 w 138112"/>
              <a:gd name="connsiteY2" fmla="*/ 190424 h 190490"/>
              <a:gd name="connsiteX3" fmla="*/ 79105 w 138112"/>
              <a:gd name="connsiteY3" fmla="*/ 190490 h 190490"/>
              <a:gd name="connsiteX4" fmla="*/ 58998 w 138112"/>
              <a:gd name="connsiteY4" fmla="*/ 190490 h 190490"/>
              <a:gd name="connsiteX5" fmla="*/ 38548 w 138112"/>
              <a:gd name="connsiteY5" fmla="*/ 175470 h 190490"/>
              <a:gd name="connsiteX6" fmla="*/ 38110 w 138112"/>
              <a:gd name="connsiteY6" fmla="*/ 173879 h 190490"/>
              <a:gd name="connsiteX7" fmla="*/ 35347 w 138112"/>
              <a:gd name="connsiteY7" fmla="*/ 161906 h 190490"/>
              <a:gd name="connsiteX8" fmla="*/ 102756 w 138112"/>
              <a:gd name="connsiteY8" fmla="*/ 161906 h 190490"/>
              <a:gd name="connsiteX9" fmla="*/ 69056 w 138112"/>
              <a:gd name="connsiteY9" fmla="*/ 0 h 190490"/>
              <a:gd name="connsiteX10" fmla="*/ 138113 w 138112"/>
              <a:gd name="connsiteY10" fmla="*/ 69056 h 190490"/>
              <a:gd name="connsiteX11" fmla="*/ 111776 w 138112"/>
              <a:gd name="connsiteY11" fmla="*/ 124682 h 190490"/>
              <a:gd name="connsiteX12" fmla="*/ 111100 w 138112"/>
              <a:gd name="connsiteY12" fmla="*/ 125873 h 190490"/>
              <a:gd name="connsiteX13" fmla="*/ 106070 w 138112"/>
              <a:gd name="connsiteY13" fmla="*/ 147618 h 190490"/>
              <a:gd name="connsiteX14" fmla="*/ 32042 w 138112"/>
              <a:gd name="connsiteY14" fmla="*/ 147618 h 190490"/>
              <a:gd name="connsiteX15" fmla="*/ 27032 w 138112"/>
              <a:gd name="connsiteY15" fmla="*/ 125873 h 190490"/>
              <a:gd name="connsiteX16" fmla="*/ 26356 w 138112"/>
              <a:gd name="connsiteY16" fmla="*/ 124692 h 190490"/>
              <a:gd name="connsiteX17" fmla="*/ 0 w 138112"/>
              <a:gd name="connsiteY17" fmla="*/ 69047 h 190490"/>
              <a:gd name="connsiteX18" fmla="*/ 69056 w 138112"/>
              <a:gd name="connsiteY18" fmla="*/ 0 h 1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8112" h="190490">
                <a:moveTo>
                  <a:pt x="102756" y="161906"/>
                </a:moveTo>
                <a:lnTo>
                  <a:pt x="99993" y="173898"/>
                </a:lnTo>
                <a:cubicBezTo>
                  <a:pt x="97878" y="183018"/>
                  <a:pt x="90087" y="189708"/>
                  <a:pt x="80753" y="190424"/>
                </a:cubicBezTo>
                <a:lnTo>
                  <a:pt x="79105" y="190490"/>
                </a:lnTo>
                <a:lnTo>
                  <a:pt x="58998" y="190490"/>
                </a:lnTo>
                <a:cubicBezTo>
                  <a:pt x="49631" y="190490"/>
                  <a:pt x="41349" y="184408"/>
                  <a:pt x="38548" y="175470"/>
                </a:cubicBezTo>
                <a:lnTo>
                  <a:pt x="38110" y="173879"/>
                </a:lnTo>
                <a:lnTo>
                  <a:pt x="35347" y="161906"/>
                </a:lnTo>
                <a:lnTo>
                  <a:pt x="102756" y="161906"/>
                </a:lnTo>
                <a:close/>
                <a:moveTo>
                  <a:pt x="69056" y="0"/>
                </a:moveTo>
                <a:cubicBezTo>
                  <a:pt x="107195" y="0"/>
                  <a:pt x="138113" y="30918"/>
                  <a:pt x="138113" y="69056"/>
                </a:cubicBezTo>
                <a:cubicBezTo>
                  <a:pt x="138113" y="89402"/>
                  <a:pt x="129197" y="108042"/>
                  <a:pt x="111776" y="124682"/>
                </a:cubicBezTo>
                <a:cubicBezTo>
                  <a:pt x="111439" y="125004"/>
                  <a:pt x="111203" y="125419"/>
                  <a:pt x="111100" y="125873"/>
                </a:cubicBezTo>
                <a:lnTo>
                  <a:pt x="106070" y="147618"/>
                </a:lnTo>
                <a:lnTo>
                  <a:pt x="32042" y="147618"/>
                </a:lnTo>
                <a:lnTo>
                  <a:pt x="27032" y="125873"/>
                </a:lnTo>
                <a:cubicBezTo>
                  <a:pt x="26926" y="125421"/>
                  <a:pt x="26691" y="125011"/>
                  <a:pt x="26356" y="124692"/>
                </a:cubicBezTo>
                <a:cubicBezTo>
                  <a:pt x="8925" y="108042"/>
                  <a:pt x="0" y="89402"/>
                  <a:pt x="0" y="69047"/>
                </a:cubicBezTo>
                <a:cubicBezTo>
                  <a:pt x="5" y="30912"/>
                  <a:pt x="30921" y="0"/>
                  <a:pt x="69056" y="0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139D6-CD8A-41F1-66D6-F657D371B646}"/>
              </a:ext>
            </a:extLst>
          </p:cNvPr>
          <p:cNvSpPr txBox="1"/>
          <p:nvPr/>
        </p:nvSpPr>
        <p:spPr>
          <a:xfrm>
            <a:off x="6411770" y="2344845"/>
            <a:ext cx="5129620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defTabSz="932449">
              <a:spcBef>
                <a:spcPts val="200"/>
              </a:spcBef>
              <a:defRPr sz="2000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buSzPct val="100000"/>
            </a:pPr>
            <a:r>
              <a:rPr lang="en-US" noProof="0" dirty="0"/>
              <a:t>AI Workloads and Storage requirements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349A9F-E3C5-9866-B402-EA8F254AE0BC}"/>
              </a:ext>
            </a:extLst>
          </p:cNvPr>
          <p:cNvSpPr txBox="1"/>
          <p:nvPr/>
        </p:nvSpPr>
        <p:spPr>
          <a:xfrm>
            <a:off x="6411770" y="3427123"/>
            <a:ext cx="4884447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defTabSz="932449">
              <a:spcBef>
                <a:spcPts val="200"/>
              </a:spcBef>
              <a:defRPr sz="2000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Training &amp; Fine Tuning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8B460-AA11-268F-F42C-C769D01E1DD0}"/>
              </a:ext>
            </a:extLst>
          </p:cNvPr>
          <p:cNvSpPr txBox="1"/>
          <p:nvPr/>
        </p:nvSpPr>
        <p:spPr>
          <a:xfrm>
            <a:off x="6411770" y="4547108"/>
            <a:ext cx="4884447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defTabSz="932449">
              <a:spcBef>
                <a:spcPts val="200"/>
              </a:spcBef>
              <a:defRPr sz="2000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Retrieval Augmented Generation (RAG)</a:t>
            </a:r>
          </a:p>
        </p:txBody>
      </p:sp>
      <p:cxnSp>
        <p:nvCxnSpPr>
          <p:cNvPr id="22" name="Straight Connector 7">
            <a:extLst>
              <a:ext uri="{FF2B5EF4-FFF2-40B4-BE49-F238E27FC236}">
                <a16:creationId xmlns:a16="http://schemas.microsoft.com/office/drawing/2014/main" id="{F98EC579-26F4-D98A-9ED8-B747DF12C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33555" y="3026864"/>
            <a:ext cx="5865417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B2C618E6-7FC7-A01F-D318-785DBEF00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33555" y="4146849"/>
            <a:ext cx="5865417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76798062"/>
      </p:ext>
    </p:extLst>
  </p:cSld>
  <p:clrMapOvr>
    <a:masterClrMapping/>
  </p:clrMapOvr>
  <p:transition advTm="52533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4414D2-9BBE-A223-967E-DA32FE52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pc="0">
                <a:gradFill>
                  <a:gsLst>
                    <a:gs pos="98276">
                      <a:srgbClr val="000000"/>
                    </a:gs>
                    <a:gs pos="77528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</a:rPr>
              <a:t>Key Takeaways 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B5979-5E27-60C8-B3CB-707D9FD50BD8}"/>
              </a:ext>
            </a:extLst>
          </p:cNvPr>
          <p:cNvSpPr txBox="1"/>
          <p:nvPr/>
        </p:nvSpPr>
        <p:spPr>
          <a:xfrm>
            <a:off x="588263" y="993765"/>
            <a:ext cx="1102042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lvl="0" algn="ctr" defTabSz="914400">
              <a:defRPr sz="2400" b="1">
                <a:solidFill>
                  <a:schemeClr val="tx2"/>
                </a:solidFill>
                <a:latin typeface="+mj-lt"/>
                <a:ea typeface="Calibri"/>
                <a:cs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03BC4"/>
                    </a:gs>
                    <a:gs pos="54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Calibri"/>
                <a:cs typeface="Calibri"/>
              </a:rPr>
              <a:t>Leveraging Azure Blob for building AI Apps</a:t>
            </a:r>
            <a:r>
              <a:rPr lang="en-US">
                <a:gradFill>
                  <a:gsLst>
                    <a:gs pos="0">
                      <a:srgbClr val="C03BC4"/>
                    </a:gs>
                    <a:gs pos="54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03BC4"/>
                    </a:gs>
                    <a:gs pos="54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Calibri"/>
                <a:cs typeface="Calibri"/>
              </a:rPr>
              <a:t>…</a:t>
            </a:r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5F5744B8-4365-B367-2488-FFB7FB280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79094" y="2071376"/>
            <a:ext cx="5507737" cy="4189532"/>
          </a:xfrm>
          <a:prstGeom prst="roundRect">
            <a:avLst>
              <a:gd name="adj" fmla="val 2824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99">
            <a:extLst>
              <a:ext uri="{FF2B5EF4-FFF2-40B4-BE49-F238E27FC236}">
                <a16:creationId xmlns:a16="http://schemas.microsoft.com/office/drawing/2014/main" id="{8A663A0F-7997-F603-0908-106A86572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68682" y="2052003"/>
            <a:ext cx="5507737" cy="4189532"/>
          </a:xfrm>
          <a:prstGeom prst="roundRect">
            <a:avLst>
              <a:gd name="adj" fmla="val 2893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E097F-3776-376D-F62F-62F77D2347B5}"/>
              </a:ext>
            </a:extLst>
          </p:cNvPr>
          <p:cNvSpPr txBox="1"/>
          <p:nvPr/>
        </p:nvSpPr>
        <p:spPr>
          <a:xfrm>
            <a:off x="693851" y="1843348"/>
            <a:ext cx="4857398" cy="456057"/>
          </a:xfrm>
          <a:prstGeom prst="roundRect">
            <a:avLst>
              <a:gd name="adj" fmla="val 39910"/>
            </a:avLst>
          </a:prstGeom>
          <a:gradFill flip="none" rotWithShape="1">
            <a:gsLst>
              <a:gs pos="0">
                <a:srgbClr val="C03BC4"/>
              </a:gs>
              <a:gs pos="54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8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Ideal for AI Training and Fine 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C2B-D323-8047-C571-773EA18BA898}"/>
              </a:ext>
            </a:extLst>
          </p:cNvPr>
          <p:cNvSpPr txBox="1"/>
          <p:nvPr/>
        </p:nvSpPr>
        <p:spPr>
          <a:xfrm>
            <a:off x="6548363" y="1872018"/>
            <a:ext cx="4857398" cy="456057"/>
          </a:xfrm>
          <a:prstGeom prst="roundRect">
            <a:avLst>
              <a:gd name="adj" fmla="val 39910"/>
            </a:avLst>
          </a:prstGeom>
          <a:gradFill flip="none" rotWithShape="1">
            <a:gsLst>
              <a:gs pos="0">
                <a:srgbClr val="C03BC4"/>
              </a:gs>
              <a:gs pos="54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8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/>
                <a:cs typeface="Segoe UI"/>
              </a:rPr>
              <a:t>Accelerates building RAG based LLM Apps</a:t>
            </a:r>
            <a:endParaRPr lang="en-US" dirty="0"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C9B5FE7-0727-2AA0-0237-BACD74D2B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3357" y="2842538"/>
            <a:ext cx="3930" cy="11089"/>
          </a:xfrm>
          <a:custGeom>
            <a:avLst/>
            <a:gdLst>
              <a:gd name="connsiteX0" fmla="*/ 0 w 9620"/>
              <a:gd name="connsiteY0" fmla="*/ 0 h 27146"/>
              <a:gd name="connsiteX1" fmla="*/ 9620 w 9620"/>
              <a:gd name="connsiteY1" fmla="*/ 27146 h 2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0" h="27146">
                <a:moveTo>
                  <a:pt x="0" y="0"/>
                </a:moveTo>
                <a:cubicBezTo>
                  <a:pt x="0" y="9430"/>
                  <a:pt x="3334" y="18478"/>
                  <a:pt x="9620" y="27146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094785-72F2-2E7A-DB33-B08AB20A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2908116"/>
            <a:ext cx="2073408" cy="864187"/>
          </a:xfrm>
          <a:prstGeom prst="roundRect">
            <a:avLst>
              <a:gd name="adj" fmla="val 9027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AB8806-A3E6-8CD1-993B-EC0ACB2C7683}"/>
              </a:ext>
            </a:extLst>
          </p:cNvPr>
          <p:cNvSpPr txBox="1"/>
          <p:nvPr/>
        </p:nvSpPr>
        <p:spPr>
          <a:xfrm>
            <a:off x="836868" y="2732835"/>
            <a:ext cx="1501913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Scalable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0F233D-6241-055D-C931-210D258083D8}"/>
              </a:ext>
            </a:extLst>
          </p:cNvPr>
          <p:cNvSpPr txBox="1"/>
          <p:nvPr/>
        </p:nvSpPr>
        <p:spPr>
          <a:xfrm>
            <a:off x="771527" y="3220101"/>
            <a:ext cx="1706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to Exabytes of data and many </a:t>
            </a:r>
            <a:r>
              <a:rPr lang="en-US" sz="1050" err="1"/>
              <a:t>Tbps</a:t>
            </a:r>
            <a:r>
              <a:rPr lang="en-US" sz="1050"/>
              <a:t> of throughput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EE6D037-B8C6-BCE7-88FF-E0856F647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2148" y="2836614"/>
            <a:ext cx="3930" cy="11089"/>
          </a:xfrm>
          <a:custGeom>
            <a:avLst/>
            <a:gdLst>
              <a:gd name="connsiteX0" fmla="*/ 0 w 9620"/>
              <a:gd name="connsiteY0" fmla="*/ 0 h 27146"/>
              <a:gd name="connsiteX1" fmla="*/ 9620 w 9620"/>
              <a:gd name="connsiteY1" fmla="*/ 27146 h 2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0" h="27146">
                <a:moveTo>
                  <a:pt x="0" y="0"/>
                </a:moveTo>
                <a:cubicBezTo>
                  <a:pt x="0" y="9430"/>
                  <a:pt x="3334" y="18478"/>
                  <a:pt x="9620" y="27146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2B1A855-1EB1-F1A7-7CE1-4E39FF69D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77054" y="2902192"/>
            <a:ext cx="2073408" cy="864187"/>
          </a:xfrm>
          <a:prstGeom prst="roundRect">
            <a:avLst>
              <a:gd name="adj" fmla="val 9027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0DC8D1-AA89-6D76-3C8E-68253C983E5A}"/>
              </a:ext>
            </a:extLst>
          </p:cNvPr>
          <p:cNvSpPr txBox="1"/>
          <p:nvPr/>
        </p:nvSpPr>
        <p:spPr>
          <a:xfrm>
            <a:off x="3625659" y="2726911"/>
            <a:ext cx="1501913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Cost-effective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E47E54-696D-B8A9-141F-8ED171ECCC9E}"/>
              </a:ext>
            </a:extLst>
          </p:cNvPr>
          <p:cNvSpPr txBox="1"/>
          <p:nvPr/>
        </p:nvSpPr>
        <p:spPr>
          <a:xfrm>
            <a:off x="3560318" y="3131962"/>
            <a:ext cx="17068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with storage tiers and automated lifecycle management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7AB5177-FD65-2C52-D3DB-51F8E0081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3357" y="4590964"/>
            <a:ext cx="3930" cy="11089"/>
          </a:xfrm>
          <a:custGeom>
            <a:avLst/>
            <a:gdLst>
              <a:gd name="connsiteX0" fmla="*/ 0 w 9620"/>
              <a:gd name="connsiteY0" fmla="*/ 0 h 27146"/>
              <a:gd name="connsiteX1" fmla="*/ 9620 w 9620"/>
              <a:gd name="connsiteY1" fmla="*/ 27146 h 2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0" h="27146">
                <a:moveTo>
                  <a:pt x="0" y="0"/>
                </a:moveTo>
                <a:cubicBezTo>
                  <a:pt x="0" y="9430"/>
                  <a:pt x="3334" y="18478"/>
                  <a:pt x="9620" y="27146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0D89114-5332-9BE8-F2EC-5F90F616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4656542"/>
            <a:ext cx="2073408" cy="864187"/>
          </a:xfrm>
          <a:prstGeom prst="roundRect">
            <a:avLst>
              <a:gd name="adj" fmla="val 9027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B2ED97-98D6-D36E-46F3-518FC653D6C5}"/>
              </a:ext>
            </a:extLst>
          </p:cNvPr>
          <p:cNvSpPr txBox="1"/>
          <p:nvPr/>
        </p:nvSpPr>
        <p:spPr>
          <a:xfrm>
            <a:off x="836868" y="4481261"/>
            <a:ext cx="1501913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Integrated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409AC6-45CA-796D-E4D2-DC0BBB89E8B8}"/>
              </a:ext>
            </a:extLst>
          </p:cNvPr>
          <p:cNvSpPr txBox="1"/>
          <p:nvPr/>
        </p:nvSpPr>
        <p:spPr>
          <a:xfrm>
            <a:off x="771527" y="4968527"/>
            <a:ext cx="1706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with analytics engines for data preparation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8CDB4BF-CA65-CEFA-6F3D-45E7943F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2148" y="4584077"/>
            <a:ext cx="3930" cy="11089"/>
          </a:xfrm>
          <a:custGeom>
            <a:avLst/>
            <a:gdLst>
              <a:gd name="connsiteX0" fmla="*/ 0 w 9620"/>
              <a:gd name="connsiteY0" fmla="*/ 0 h 27146"/>
              <a:gd name="connsiteX1" fmla="*/ 9620 w 9620"/>
              <a:gd name="connsiteY1" fmla="*/ 27146 h 2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0" h="27146">
                <a:moveTo>
                  <a:pt x="0" y="0"/>
                </a:moveTo>
                <a:cubicBezTo>
                  <a:pt x="0" y="9430"/>
                  <a:pt x="3334" y="18478"/>
                  <a:pt x="9620" y="27146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CE4491-0C60-D0EE-BB92-64B9CE9CF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77054" y="4649655"/>
            <a:ext cx="2073408" cy="864187"/>
          </a:xfrm>
          <a:prstGeom prst="roundRect">
            <a:avLst>
              <a:gd name="adj" fmla="val 9027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61AE7E-FE54-76AF-AB07-989299C2B59E}"/>
              </a:ext>
            </a:extLst>
          </p:cNvPr>
          <p:cNvSpPr txBox="1"/>
          <p:nvPr/>
        </p:nvSpPr>
        <p:spPr>
          <a:xfrm>
            <a:off x="3625659" y="4474374"/>
            <a:ext cx="1501913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Interoperable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55384A-67F2-EA25-9922-30D72154E3F9}"/>
              </a:ext>
            </a:extLst>
          </p:cNvPr>
          <p:cNvSpPr txBox="1"/>
          <p:nvPr/>
        </p:nvSpPr>
        <p:spPr>
          <a:xfrm>
            <a:off x="3560318" y="4968527"/>
            <a:ext cx="1706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BlobFuse2 for seamless use in GPU clusters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FD4861-BEDA-14E8-7664-065DCA52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14450" y="2808326"/>
            <a:ext cx="2073408" cy="864187"/>
          </a:xfrm>
          <a:prstGeom prst="roundRect">
            <a:avLst>
              <a:gd name="adj" fmla="val 9027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83578C-5794-AB39-D161-60FD7AD4887E}"/>
              </a:ext>
            </a:extLst>
          </p:cNvPr>
          <p:cNvSpPr txBox="1"/>
          <p:nvPr/>
        </p:nvSpPr>
        <p:spPr>
          <a:xfrm>
            <a:off x="6663055" y="2633045"/>
            <a:ext cx="1501913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Integrated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01D47E0-F6F5-EE16-1010-C61EA3930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72631" y="2814901"/>
            <a:ext cx="2073408" cy="864187"/>
          </a:xfrm>
          <a:prstGeom prst="roundRect">
            <a:avLst>
              <a:gd name="adj" fmla="val 9027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7D303C-AFC5-FB1E-97F4-C5854CDDD92C}"/>
              </a:ext>
            </a:extLst>
          </p:cNvPr>
          <p:cNvSpPr txBox="1"/>
          <p:nvPr/>
        </p:nvSpPr>
        <p:spPr>
          <a:xfrm>
            <a:off x="9621236" y="2639620"/>
            <a:ext cx="1501913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Interoperable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C4472C7-34FF-1F78-D120-7438A10BD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96258" y="3982054"/>
            <a:ext cx="2073408" cy="864187"/>
          </a:xfrm>
          <a:prstGeom prst="roundRect">
            <a:avLst>
              <a:gd name="adj" fmla="val 9027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57BB17-753B-D209-0ABD-74602285C9ED}"/>
              </a:ext>
            </a:extLst>
          </p:cNvPr>
          <p:cNvSpPr txBox="1"/>
          <p:nvPr/>
        </p:nvSpPr>
        <p:spPr>
          <a:xfrm>
            <a:off x="8144863" y="3806773"/>
            <a:ext cx="1501913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Secure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90F5B2F-7651-B199-154F-AC8D2160F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14450" y="5169389"/>
            <a:ext cx="2073408" cy="864187"/>
          </a:xfrm>
          <a:prstGeom prst="roundRect">
            <a:avLst>
              <a:gd name="adj" fmla="val 9027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687332-05FB-3DB2-96F7-222FDED61C5C}"/>
              </a:ext>
            </a:extLst>
          </p:cNvPr>
          <p:cNvSpPr txBox="1"/>
          <p:nvPr/>
        </p:nvSpPr>
        <p:spPr>
          <a:xfrm>
            <a:off x="6548363" y="5000600"/>
            <a:ext cx="1824803" cy="3375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Low-Latency Access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23C3E2B-948D-1EA3-4029-055D8B67A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28630" y="5176276"/>
            <a:ext cx="2073408" cy="864187"/>
          </a:xfrm>
          <a:prstGeom prst="roundRect">
            <a:avLst>
              <a:gd name="adj" fmla="val 9027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Small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D91448-F51C-B47F-8714-FAF3C0623B64}"/>
              </a:ext>
            </a:extLst>
          </p:cNvPr>
          <p:cNvSpPr txBox="1"/>
          <p:nvPr/>
        </p:nvSpPr>
        <p:spPr>
          <a:xfrm>
            <a:off x="9677235" y="5000995"/>
            <a:ext cx="1501913" cy="3505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gradFill flip="none" rotWithShape="1">
              <a:gsLst>
                <a:gs pos="17000">
                  <a:srgbClr val="C03BC4"/>
                </a:gs>
                <a:gs pos="87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200" b="1">
                <a:ln w="3175">
                  <a:noFill/>
                </a:ln>
                <a:gradFill>
                  <a:gsLst>
                    <a:gs pos="74126">
                      <a:schemeClr val="tx1"/>
                    </a:gs>
                    <a:gs pos="53147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latin typeface="Segoe UI Variable Small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Freshness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6A5F45-B444-8BA1-1A4B-1F9DBEB8FC9B}"/>
              </a:ext>
            </a:extLst>
          </p:cNvPr>
          <p:cNvSpPr txBox="1"/>
          <p:nvPr/>
        </p:nvSpPr>
        <p:spPr>
          <a:xfrm>
            <a:off x="6548363" y="3081037"/>
            <a:ext cx="17068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with Azure AI services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F85F043-2B10-D94A-C6A8-0DD9C345FC2A}"/>
              </a:ext>
            </a:extLst>
          </p:cNvPr>
          <p:cNvSpPr txBox="1"/>
          <p:nvPr/>
        </p:nvSpPr>
        <p:spPr>
          <a:xfrm>
            <a:off x="9574751" y="3030013"/>
            <a:ext cx="17068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with vector DBs and orchestrators with SDK/tools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301972-2B18-4E1C-A7EB-DB4CDC09108A}"/>
              </a:ext>
            </a:extLst>
          </p:cNvPr>
          <p:cNvSpPr txBox="1"/>
          <p:nvPr/>
        </p:nvSpPr>
        <p:spPr>
          <a:xfrm>
            <a:off x="8079522" y="4261504"/>
            <a:ext cx="1706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with Entra ID integration, RBAC and ABAC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98C83A-1735-2FB1-B364-21430BB41F30}"/>
              </a:ext>
            </a:extLst>
          </p:cNvPr>
          <p:cNvSpPr txBox="1"/>
          <p:nvPr/>
        </p:nvSpPr>
        <p:spPr>
          <a:xfrm>
            <a:off x="6560571" y="5434116"/>
            <a:ext cx="1706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with Premium Blob Storage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62ED5A-DBD2-AB1D-1CB2-CE7924DFF57A}"/>
              </a:ext>
            </a:extLst>
          </p:cNvPr>
          <p:cNvSpPr txBox="1"/>
          <p:nvPr/>
        </p:nvSpPr>
        <p:spPr>
          <a:xfrm>
            <a:off x="9611894" y="5439938"/>
            <a:ext cx="17068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with Blob change feed and change notifications</a:t>
            </a:r>
          </a:p>
        </p:txBody>
      </p:sp>
    </p:spTree>
    <p:extLst>
      <p:ext uri="{BB962C8B-B14F-4D97-AF65-F5344CB8AC3E}">
        <p14:creationId xmlns:p14="http://schemas.microsoft.com/office/powerpoint/2010/main" val="2213123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animBg="1"/>
      <p:bldP spid="34" grpId="0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/>
      <p:bldP spid="63" grpId="0"/>
      <p:bldP spid="64" grpId="0"/>
      <p:bldP spid="65" grpId="0"/>
      <p:bldP spid="66" grpId="0"/>
      <p:bldP spid="6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823BD7-DBF8-FB7D-D3B1-371EE1752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316316"/>
            <a:ext cx="7297737" cy="50463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F778CA-0D80-2F88-1C86-31F6350BC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81010" y="1795482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A8287F-8FF5-EA93-87CD-732669D9B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66036" y="3364422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>
              <a:solidFill>
                <a:prstClr val="black"/>
              </a:solidFill>
              <a:latin typeface="Aptos Display" panose="0211000402020202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56A054-A03F-DB5B-F759-399B54D7A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81010" y="4894483"/>
            <a:ext cx="580622" cy="580622"/>
          </a:xfrm>
          <a:prstGeom prst="ellipse">
            <a:avLst/>
          </a:prstGeom>
          <a:gradFill>
            <a:gsLst>
              <a:gs pos="0">
                <a:srgbClr val="C03BC4"/>
              </a:gs>
              <a:gs pos="74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365760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2667">
              <a:solidFill>
                <a:prstClr val="black"/>
              </a:solidFill>
              <a:latin typeface="Aptos Display" panose="0211000402020202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E56107-3607-135C-CCE0-03C16CE76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53679" y="3364422"/>
            <a:ext cx="625009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AF4821-FC29-BC67-1E24-BA7AAF31F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1010" y="4729328"/>
            <a:ext cx="625009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8A18F611-B1D5-064A-B5C6-20087251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5" name="book_2">
            <a:extLst>
              <a:ext uri="{FF2B5EF4-FFF2-40B4-BE49-F238E27FC236}">
                <a16:creationId xmlns:a16="http://schemas.microsoft.com/office/drawing/2014/main" id="{AB890C53-5B40-9742-A905-68B781115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6677" y="1934985"/>
            <a:ext cx="329288" cy="301616"/>
          </a:xfrm>
          <a:custGeom>
            <a:avLst/>
            <a:gdLst>
              <a:gd name="T0" fmla="*/ 223 w 330"/>
              <a:gd name="T1" fmla="*/ 0 h 301"/>
              <a:gd name="T2" fmla="*/ 223 w 330"/>
              <a:gd name="T3" fmla="*/ 284 h 301"/>
              <a:gd name="T4" fmla="*/ 31 w 330"/>
              <a:gd name="T5" fmla="*/ 284 h 301"/>
              <a:gd name="T6" fmla="*/ 0 w 330"/>
              <a:gd name="T7" fmla="*/ 233 h 301"/>
              <a:gd name="T8" fmla="*/ 0 w 330"/>
              <a:gd name="T9" fmla="*/ 31 h 301"/>
              <a:gd name="T10" fmla="*/ 43 w 330"/>
              <a:gd name="T11" fmla="*/ 0 h 301"/>
              <a:gd name="T12" fmla="*/ 223 w 330"/>
              <a:gd name="T13" fmla="*/ 0 h 301"/>
              <a:gd name="T14" fmla="*/ 223 w 330"/>
              <a:gd name="T15" fmla="*/ 228 h 301"/>
              <a:gd name="T16" fmla="*/ 48 w 330"/>
              <a:gd name="T17" fmla="*/ 227 h 301"/>
              <a:gd name="T18" fmla="*/ 2 w 330"/>
              <a:gd name="T19" fmla="*/ 252 h 301"/>
              <a:gd name="T20" fmla="*/ 316 w 330"/>
              <a:gd name="T21" fmla="*/ 301 h 301"/>
              <a:gd name="T22" fmla="*/ 316 w 330"/>
              <a:gd name="T23" fmla="*/ 301 h 301"/>
              <a:gd name="T24" fmla="*/ 330 w 330"/>
              <a:gd name="T25" fmla="*/ 278 h 301"/>
              <a:gd name="T26" fmla="*/ 330 w 330"/>
              <a:gd name="T27" fmla="*/ 19 h 301"/>
              <a:gd name="T28" fmla="*/ 316 w 330"/>
              <a:gd name="T29" fmla="*/ 0 h 301"/>
              <a:gd name="T30" fmla="*/ 302 w 330"/>
              <a:gd name="T31" fmla="*/ 19 h 301"/>
              <a:gd name="T32" fmla="*/ 302 w 330"/>
              <a:gd name="T33" fmla="*/ 278 h 301"/>
              <a:gd name="T34" fmla="*/ 316 w 330"/>
              <a:gd name="T35" fmla="*/ 301 h 301"/>
              <a:gd name="T36" fmla="*/ 330 w 330"/>
              <a:gd name="T37" fmla="*/ 41 h 301"/>
              <a:gd name="T38" fmla="*/ 302 w 330"/>
              <a:gd name="T39" fmla="*/ 43 h 301"/>
              <a:gd name="T40" fmla="*/ 330 w 330"/>
              <a:gd name="T41" fmla="*/ 265 h 301"/>
              <a:gd name="T42" fmla="*/ 302 w 330"/>
              <a:gd name="T43" fmla="*/ 26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0" h="301">
                <a:moveTo>
                  <a:pt x="223" y="0"/>
                </a:moveTo>
                <a:cubicBezTo>
                  <a:pt x="223" y="284"/>
                  <a:pt x="223" y="284"/>
                  <a:pt x="223" y="284"/>
                </a:cubicBezTo>
                <a:cubicBezTo>
                  <a:pt x="31" y="284"/>
                  <a:pt x="31" y="284"/>
                  <a:pt x="31" y="284"/>
                </a:cubicBezTo>
                <a:cubicBezTo>
                  <a:pt x="31" y="284"/>
                  <a:pt x="0" y="287"/>
                  <a:pt x="0" y="233"/>
                </a:cubicBezTo>
                <a:cubicBezTo>
                  <a:pt x="0" y="193"/>
                  <a:pt x="0" y="31"/>
                  <a:pt x="0" y="31"/>
                </a:cubicBezTo>
                <a:cubicBezTo>
                  <a:pt x="0" y="31"/>
                  <a:pt x="2" y="0"/>
                  <a:pt x="43" y="0"/>
                </a:cubicBezTo>
                <a:cubicBezTo>
                  <a:pt x="80" y="0"/>
                  <a:pt x="223" y="0"/>
                  <a:pt x="223" y="0"/>
                </a:cubicBezTo>
                <a:close/>
                <a:moveTo>
                  <a:pt x="223" y="228"/>
                </a:moveTo>
                <a:cubicBezTo>
                  <a:pt x="41" y="228"/>
                  <a:pt x="48" y="227"/>
                  <a:pt x="48" y="227"/>
                </a:cubicBezTo>
                <a:cubicBezTo>
                  <a:pt x="48" y="227"/>
                  <a:pt x="6" y="223"/>
                  <a:pt x="2" y="252"/>
                </a:cubicBezTo>
                <a:moveTo>
                  <a:pt x="316" y="301"/>
                </a:moveTo>
                <a:cubicBezTo>
                  <a:pt x="316" y="301"/>
                  <a:pt x="316" y="301"/>
                  <a:pt x="316" y="301"/>
                </a:cubicBezTo>
                <a:cubicBezTo>
                  <a:pt x="330" y="278"/>
                  <a:pt x="330" y="278"/>
                  <a:pt x="330" y="278"/>
                </a:cubicBezTo>
                <a:cubicBezTo>
                  <a:pt x="330" y="278"/>
                  <a:pt x="330" y="278"/>
                  <a:pt x="330" y="19"/>
                </a:cubicBezTo>
                <a:cubicBezTo>
                  <a:pt x="330" y="19"/>
                  <a:pt x="329" y="0"/>
                  <a:pt x="316" y="0"/>
                </a:cubicBezTo>
                <a:cubicBezTo>
                  <a:pt x="303" y="0"/>
                  <a:pt x="302" y="19"/>
                  <a:pt x="302" y="19"/>
                </a:cubicBezTo>
                <a:cubicBezTo>
                  <a:pt x="302" y="19"/>
                  <a:pt x="302" y="19"/>
                  <a:pt x="302" y="278"/>
                </a:cubicBezTo>
                <a:cubicBezTo>
                  <a:pt x="302" y="278"/>
                  <a:pt x="302" y="278"/>
                  <a:pt x="316" y="301"/>
                </a:cubicBezTo>
                <a:close/>
                <a:moveTo>
                  <a:pt x="330" y="41"/>
                </a:moveTo>
                <a:cubicBezTo>
                  <a:pt x="313" y="22"/>
                  <a:pt x="302" y="43"/>
                  <a:pt x="302" y="43"/>
                </a:cubicBezTo>
                <a:moveTo>
                  <a:pt x="330" y="265"/>
                </a:moveTo>
                <a:cubicBezTo>
                  <a:pt x="316" y="244"/>
                  <a:pt x="302" y="265"/>
                  <a:pt x="302" y="265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E97B00-1F45-3A83-CFE1-54804D231498}"/>
              </a:ext>
            </a:extLst>
          </p:cNvPr>
          <p:cNvSpPr>
            <a:spLocks/>
          </p:cNvSpPr>
          <p:nvPr/>
        </p:nvSpPr>
        <p:spPr bwMode="auto">
          <a:xfrm>
            <a:off x="1753678" y="1461917"/>
            <a:ext cx="6227822" cy="1025922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lt"/>
                <a:cs typeface="Segoe UI"/>
              </a:rPr>
              <a:t>More information:</a:t>
            </a:r>
          </a:p>
          <a:p>
            <a:pPr marL="431800" marR="0" lvl="1" indent="-231775" algn="l" defTabSz="91436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u="sng">
                <a:solidFill>
                  <a:srgbClr val="0078D4"/>
                </a:solidFill>
                <a:latin typeface="+mj-lt"/>
                <a:ea typeface="+mn-lt"/>
                <a:cs typeface="Calibri"/>
              </a:rPr>
              <a:t>https://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en-US" sz="2000" b="0" i="0" u="sng" strike="noStrike" kern="1200" cap="none" spc="0" normalizeH="0" baseline="0" noProof="0" err="1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lt"/>
                <a:cs typeface="Calibri"/>
              </a:rPr>
              <a:t>AzureStorageBlog</a:t>
            </a: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+mj-lt"/>
              <a:ea typeface="+mn-lt"/>
              <a:cs typeface="Calibri"/>
            </a:endParaRPr>
          </a:p>
          <a:p>
            <a:pPr marL="431800" marR="0" lvl="1" indent="-231775" algn="l" defTabSz="91436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u="sng">
                <a:solidFill>
                  <a:srgbClr val="0078D4"/>
                </a:solidFill>
                <a:latin typeface="+mj-lt"/>
                <a:ea typeface="+mn-lt"/>
                <a:cs typeface="Calibri"/>
              </a:rPr>
              <a:t>https://aka.ms/AzStorageFeedback</a:t>
            </a:r>
            <a:r>
              <a:rPr lang="en-US" sz="2000">
                <a:solidFill>
                  <a:srgbClr val="0078D4"/>
                </a:solidFill>
                <a:latin typeface="+mj-lt"/>
                <a:ea typeface="+mn-lt"/>
                <a:cs typeface="Calibri"/>
              </a:rPr>
              <a:t>	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+mj-lt"/>
                <a:ea typeface="+mn-lt"/>
                <a:cs typeface="Calibri"/>
              </a:rPr>
              <a:t>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8661C5"/>
              </a:solidFill>
              <a:effectLst/>
              <a:uLnTx/>
              <a:uFillTx/>
              <a:latin typeface="+mj-lt"/>
              <a:ea typeface="+mn-lt"/>
              <a:cs typeface="Segoe UI"/>
            </a:endParaRPr>
          </a:p>
        </p:txBody>
      </p:sp>
      <p:sp>
        <p:nvSpPr>
          <p:cNvPr id="36" name="Directory">
            <a:extLst>
              <a:ext uri="{FF2B5EF4-FFF2-40B4-BE49-F238E27FC236}">
                <a16:creationId xmlns:a16="http://schemas.microsoft.com/office/drawing/2014/main" id="{2532C0DB-9116-7608-ED89-69D080D41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6073" y="3503925"/>
            <a:ext cx="300548" cy="301616"/>
          </a:xfrm>
          <a:custGeom>
            <a:avLst/>
            <a:gdLst>
              <a:gd name="T0" fmla="*/ 91 w 317"/>
              <a:gd name="T1" fmla="*/ 135 h 318"/>
              <a:gd name="T2" fmla="*/ 126 w 317"/>
              <a:gd name="T3" fmla="*/ 100 h 318"/>
              <a:gd name="T4" fmla="*/ 162 w 317"/>
              <a:gd name="T5" fmla="*/ 135 h 318"/>
              <a:gd name="T6" fmla="*/ 126 w 317"/>
              <a:gd name="T7" fmla="*/ 170 h 318"/>
              <a:gd name="T8" fmla="*/ 91 w 317"/>
              <a:gd name="T9" fmla="*/ 135 h 318"/>
              <a:gd name="T10" fmla="*/ 190 w 317"/>
              <a:gd name="T11" fmla="*/ 234 h 318"/>
              <a:gd name="T12" fmla="*/ 126 w 317"/>
              <a:gd name="T13" fmla="*/ 170 h 318"/>
              <a:gd name="T14" fmla="*/ 63 w 317"/>
              <a:gd name="T15" fmla="*/ 234 h 318"/>
              <a:gd name="T16" fmla="*/ 0 w 317"/>
              <a:gd name="T17" fmla="*/ 284 h 318"/>
              <a:gd name="T18" fmla="*/ 34 w 317"/>
              <a:gd name="T19" fmla="*/ 318 h 318"/>
              <a:gd name="T20" fmla="*/ 283 w 317"/>
              <a:gd name="T21" fmla="*/ 318 h 318"/>
              <a:gd name="T22" fmla="*/ 317 w 317"/>
              <a:gd name="T23" fmla="*/ 284 h 318"/>
              <a:gd name="T24" fmla="*/ 317 w 317"/>
              <a:gd name="T25" fmla="*/ 35 h 318"/>
              <a:gd name="T26" fmla="*/ 283 w 317"/>
              <a:gd name="T27" fmla="*/ 1 h 318"/>
              <a:gd name="T28" fmla="*/ 34 w 317"/>
              <a:gd name="T29" fmla="*/ 1 h 318"/>
              <a:gd name="T30" fmla="*/ 0 w 317"/>
              <a:gd name="T31" fmla="*/ 35 h 318"/>
              <a:gd name="T32" fmla="*/ 0 w 317"/>
              <a:gd name="T33" fmla="*/ 284 h 318"/>
              <a:gd name="T34" fmla="*/ 239 w 317"/>
              <a:gd name="T35" fmla="*/ 318 h 318"/>
              <a:gd name="T36" fmla="*/ 239 w 317"/>
              <a:gd name="T37" fmla="*/ 0 h 318"/>
              <a:gd name="T38" fmla="*/ 239 w 317"/>
              <a:gd name="T39" fmla="*/ 107 h 318"/>
              <a:gd name="T40" fmla="*/ 317 w 317"/>
              <a:gd name="T41" fmla="*/ 107 h 318"/>
              <a:gd name="T42" fmla="*/ 239 w 317"/>
              <a:gd name="T43" fmla="*/ 212 h 318"/>
              <a:gd name="T44" fmla="*/ 317 w 317"/>
              <a:gd name="T45" fmla="*/ 212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7" h="318">
                <a:moveTo>
                  <a:pt x="91" y="135"/>
                </a:moveTo>
                <a:cubicBezTo>
                  <a:pt x="91" y="115"/>
                  <a:pt x="107" y="100"/>
                  <a:pt x="126" y="100"/>
                </a:cubicBezTo>
                <a:cubicBezTo>
                  <a:pt x="146" y="100"/>
                  <a:pt x="162" y="115"/>
                  <a:pt x="162" y="135"/>
                </a:cubicBezTo>
                <a:cubicBezTo>
                  <a:pt x="162" y="154"/>
                  <a:pt x="146" y="170"/>
                  <a:pt x="126" y="170"/>
                </a:cubicBezTo>
                <a:cubicBezTo>
                  <a:pt x="107" y="170"/>
                  <a:pt x="91" y="154"/>
                  <a:pt x="91" y="135"/>
                </a:cubicBezTo>
                <a:close/>
                <a:moveTo>
                  <a:pt x="190" y="234"/>
                </a:moveTo>
                <a:cubicBezTo>
                  <a:pt x="190" y="198"/>
                  <a:pt x="161" y="170"/>
                  <a:pt x="126" y="170"/>
                </a:cubicBezTo>
                <a:cubicBezTo>
                  <a:pt x="92" y="170"/>
                  <a:pt x="63" y="198"/>
                  <a:pt x="63" y="234"/>
                </a:cubicBezTo>
                <a:moveTo>
                  <a:pt x="0" y="284"/>
                </a:moveTo>
                <a:cubicBezTo>
                  <a:pt x="0" y="303"/>
                  <a:pt x="15" y="318"/>
                  <a:pt x="34" y="318"/>
                </a:cubicBezTo>
                <a:cubicBezTo>
                  <a:pt x="283" y="318"/>
                  <a:pt x="283" y="318"/>
                  <a:pt x="283" y="318"/>
                </a:cubicBezTo>
                <a:cubicBezTo>
                  <a:pt x="301" y="318"/>
                  <a:pt x="317" y="303"/>
                  <a:pt x="317" y="284"/>
                </a:cubicBezTo>
                <a:cubicBezTo>
                  <a:pt x="317" y="35"/>
                  <a:pt x="317" y="35"/>
                  <a:pt x="317" y="35"/>
                </a:cubicBezTo>
                <a:cubicBezTo>
                  <a:pt x="317" y="16"/>
                  <a:pt x="301" y="1"/>
                  <a:pt x="283" y="1"/>
                </a:cubicBezTo>
                <a:cubicBezTo>
                  <a:pt x="34" y="1"/>
                  <a:pt x="34" y="1"/>
                  <a:pt x="34" y="1"/>
                </a:cubicBezTo>
                <a:cubicBezTo>
                  <a:pt x="15" y="1"/>
                  <a:pt x="0" y="16"/>
                  <a:pt x="0" y="35"/>
                </a:cubicBezTo>
                <a:lnTo>
                  <a:pt x="0" y="284"/>
                </a:lnTo>
                <a:close/>
                <a:moveTo>
                  <a:pt x="239" y="318"/>
                </a:moveTo>
                <a:cubicBezTo>
                  <a:pt x="239" y="0"/>
                  <a:pt x="239" y="0"/>
                  <a:pt x="239" y="0"/>
                </a:cubicBezTo>
                <a:moveTo>
                  <a:pt x="239" y="107"/>
                </a:moveTo>
                <a:cubicBezTo>
                  <a:pt x="317" y="107"/>
                  <a:pt x="317" y="107"/>
                  <a:pt x="317" y="107"/>
                </a:cubicBezTo>
                <a:moveTo>
                  <a:pt x="239" y="212"/>
                </a:moveTo>
                <a:cubicBezTo>
                  <a:pt x="317" y="212"/>
                  <a:pt x="317" y="212"/>
                  <a:pt x="317" y="212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F091FE-BC61-34E0-8EDF-E4164BC00C8A}"/>
              </a:ext>
            </a:extLst>
          </p:cNvPr>
          <p:cNvSpPr>
            <a:spLocks/>
          </p:cNvSpPr>
          <p:nvPr/>
        </p:nvSpPr>
        <p:spPr bwMode="auto">
          <a:xfrm>
            <a:off x="1742539" y="3036127"/>
            <a:ext cx="6250099" cy="1384995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800"/>
              <a:t>Your feedback is important! Visit to complete your session evaluations: </a:t>
            </a:r>
            <a:r>
              <a:rPr lang="en-US" sz="1800" b="1">
                <a:solidFill>
                  <a:srgbClr val="0078D4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https://aka.ms/MicrosoftBuildEvals</a:t>
            </a:r>
            <a:endParaRPr lang="en-US" sz="1600" b="1">
              <a:solidFill>
                <a:srgbClr val="0078D4"/>
              </a:solidFill>
              <a:latin typeface="+mj-lt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lt"/>
              <a:cs typeface="Segoe UI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lt"/>
                <a:cs typeface="Segoe UI"/>
              </a:rPr>
              <a:t>We’d love to learn about your AI scenarios:</a:t>
            </a:r>
          </a:p>
          <a:p>
            <a:pPr>
              <a:defRPr/>
            </a:pPr>
            <a:r>
              <a:rPr lang="en-US" sz="1800" b="1">
                <a:solidFill>
                  <a:srgbClr val="0078D4"/>
                </a:solidFill>
                <a:latin typeface="+mj-lt"/>
                <a:ea typeface="+mn-lt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lt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+mj-lt"/>
                <a:ea typeface="+mn-lt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AzureStorageAndAISurvey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+mj-lt"/>
              <a:ea typeface="+mn-lt"/>
              <a:cs typeface="Calibri"/>
            </a:endParaRPr>
          </a:p>
        </p:txBody>
      </p:sp>
      <p:sp>
        <p:nvSpPr>
          <p:cNvPr id="37" name="PageEdit_EFB8">
            <a:extLst>
              <a:ext uri="{FF2B5EF4-FFF2-40B4-BE49-F238E27FC236}">
                <a16:creationId xmlns:a16="http://schemas.microsoft.com/office/drawing/2014/main" id="{8D5F6C5C-02ED-DEC1-350B-759ACA68A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9879" y="5033986"/>
            <a:ext cx="282884" cy="301616"/>
          </a:xfrm>
          <a:custGeom>
            <a:avLst/>
            <a:gdLst>
              <a:gd name="T0" fmla="*/ 3009 w 3537"/>
              <a:gd name="T1" fmla="*/ 1005 h 3770"/>
              <a:gd name="T2" fmla="*/ 2006 w 3537"/>
              <a:gd name="T3" fmla="*/ 1005 h 3770"/>
              <a:gd name="T4" fmla="*/ 2006 w 3537"/>
              <a:gd name="T5" fmla="*/ 0 h 3770"/>
              <a:gd name="T6" fmla="*/ 3009 w 3537"/>
              <a:gd name="T7" fmla="*/ 1360 h 3770"/>
              <a:gd name="T8" fmla="*/ 3009 w 3537"/>
              <a:gd name="T9" fmla="*/ 1005 h 3770"/>
              <a:gd name="T10" fmla="*/ 2006 w 3537"/>
              <a:gd name="T11" fmla="*/ 0 h 3770"/>
              <a:gd name="T12" fmla="*/ 0 w 3537"/>
              <a:gd name="T13" fmla="*/ 0 h 3770"/>
              <a:gd name="T14" fmla="*/ 0 w 3537"/>
              <a:gd name="T15" fmla="*/ 3770 h 3770"/>
              <a:gd name="T16" fmla="*/ 1078 w 3537"/>
              <a:gd name="T17" fmla="*/ 3770 h 3770"/>
              <a:gd name="T18" fmla="*/ 1551 w 3537"/>
              <a:gd name="T19" fmla="*/ 3723 h 3770"/>
              <a:gd name="T20" fmla="*/ 2053 w 3537"/>
              <a:gd name="T21" fmla="*/ 3597 h 3770"/>
              <a:gd name="T22" fmla="*/ 3433 w 3537"/>
              <a:gd name="T23" fmla="*/ 2211 h 3770"/>
              <a:gd name="T24" fmla="*/ 3433 w 3537"/>
              <a:gd name="T25" fmla="*/ 1834 h 3770"/>
              <a:gd name="T26" fmla="*/ 3245 w 3537"/>
              <a:gd name="T27" fmla="*/ 1759 h 3770"/>
              <a:gd name="T28" fmla="*/ 3057 w 3537"/>
              <a:gd name="T29" fmla="*/ 1834 h 3770"/>
              <a:gd name="T30" fmla="*/ 1677 w 3537"/>
              <a:gd name="T31" fmla="*/ 3220 h 3770"/>
              <a:gd name="T32" fmla="*/ 1551 w 3537"/>
              <a:gd name="T33" fmla="*/ 3723 h 3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537" h="3770">
                <a:moveTo>
                  <a:pt x="3009" y="1005"/>
                </a:moveTo>
                <a:cubicBezTo>
                  <a:pt x="2006" y="1005"/>
                  <a:pt x="2006" y="1005"/>
                  <a:pt x="2006" y="1005"/>
                </a:cubicBezTo>
                <a:cubicBezTo>
                  <a:pt x="2006" y="0"/>
                  <a:pt x="2006" y="0"/>
                  <a:pt x="2006" y="0"/>
                </a:cubicBezTo>
                <a:moveTo>
                  <a:pt x="3009" y="1360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2006" y="0"/>
                  <a:pt x="2006" y="0"/>
                  <a:pt x="20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770"/>
                  <a:pt x="0" y="3770"/>
                  <a:pt x="0" y="3770"/>
                </a:cubicBezTo>
                <a:cubicBezTo>
                  <a:pt x="1078" y="3770"/>
                  <a:pt x="1078" y="3770"/>
                  <a:pt x="1078" y="3770"/>
                </a:cubicBezTo>
                <a:moveTo>
                  <a:pt x="1551" y="3723"/>
                </a:moveTo>
                <a:cubicBezTo>
                  <a:pt x="2053" y="3597"/>
                  <a:pt x="2053" y="3597"/>
                  <a:pt x="2053" y="3597"/>
                </a:cubicBezTo>
                <a:cubicBezTo>
                  <a:pt x="3433" y="2211"/>
                  <a:pt x="3433" y="2211"/>
                  <a:pt x="3433" y="2211"/>
                </a:cubicBezTo>
                <a:cubicBezTo>
                  <a:pt x="3537" y="2107"/>
                  <a:pt x="3537" y="1938"/>
                  <a:pt x="3433" y="1834"/>
                </a:cubicBezTo>
                <a:cubicBezTo>
                  <a:pt x="3386" y="1786"/>
                  <a:pt x="3317" y="1759"/>
                  <a:pt x="3245" y="1759"/>
                </a:cubicBezTo>
                <a:cubicBezTo>
                  <a:pt x="3172" y="1759"/>
                  <a:pt x="3104" y="1786"/>
                  <a:pt x="3057" y="1834"/>
                </a:cubicBezTo>
                <a:cubicBezTo>
                  <a:pt x="1677" y="3220"/>
                  <a:pt x="1677" y="3220"/>
                  <a:pt x="1677" y="3220"/>
                </a:cubicBezTo>
                <a:lnTo>
                  <a:pt x="1551" y="3723"/>
                </a:ln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9D634F-04FF-1EA4-45E9-CA1C45F3F6D0}"/>
              </a:ext>
            </a:extLst>
          </p:cNvPr>
          <p:cNvSpPr>
            <a:spLocks/>
          </p:cNvSpPr>
          <p:nvPr/>
        </p:nvSpPr>
        <p:spPr bwMode="auto">
          <a:xfrm>
            <a:off x="1753678" y="4862896"/>
            <a:ext cx="6250099" cy="61555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lt"/>
                <a:cs typeface="Segoe UI"/>
              </a:rPr>
              <a:t>If you have any questions, contact the team at </a:t>
            </a:r>
            <a:r>
              <a:rPr lang="en-US" sz="2000">
                <a:solidFill>
                  <a:srgbClr val="0078D4"/>
                </a:solidFill>
                <a:latin typeface="+mj-lt"/>
                <a:ea typeface="+mn-lt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AzureStorageFeedback@microsoft.com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+mj-lt"/>
              <a:ea typeface="+mn-lt"/>
              <a:cs typeface="Segoe UI"/>
            </a:endParaRPr>
          </a:p>
        </p:txBody>
      </p:sp>
      <p:pic>
        <p:nvPicPr>
          <p:cNvPr id="34" name="Picture 33" descr="a person working on a laptop inside a server room">
            <a:extLst>
              <a:ext uri="{FF2B5EF4-FFF2-40B4-BE49-F238E27FC236}">
                <a16:creationId xmlns:a16="http://schemas.microsoft.com/office/drawing/2014/main" id="{B27FF72D-3582-EC68-943F-6A53673E64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r="1883"/>
          <a:stretch/>
        </p:blipFill>
        <p:spPr>
          <a:xfrm>
            <a:off x="8138663" y="1"/>
            <a:ext cx="405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976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91BB02-950C-54AE-676A-8A958867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Related sessions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22F2AB5-4C31-2B44-9CE2-40ABE93A398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26285938"/>
              </p:ext>
            </p:extLst>
          </p:nvPr>
        </p:nvGraphicFramePr>
        <p:xfrm>
          <a:off x="679704" y="1450152"/>
          <a:ext cx="11018519" cy="49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327">
                  <a:extLst>
                    <a:ext uri="{9D8B030D-6E8A-4147-A177-3AD203B41FA5}">
                      <a16:colId xmlns:a16="http://schemas.microsoft.com/office/drawing/2014/main" val="1605717578"/>
                    </a:ext>
                  </a:extLst>
                </a:gridCol>
                <a:gridCol w="1770692">
                  <a:extLst>
                    <a:ext uri="{9D8B030D-6E8A-4147-A177-3AD203B41FA5}">
                      <a16:colId xmlns:a16="http://schemas.microsoft.com/office/drawing/2014/main" val="87204566"/>
                    </a:ext>
                  </a:extLst>
                </a:gridCol>
                <a:gridCol w="3584926">
                  <a:extLst>
                    <a:ext uri="{9D8B030D-6E8A-4147-A177-3AD203B41FA5}">
                      <a16:colId xmlns:a16="http://schemas.microsoft.com/office/drawing/2014/main" val="2447091486"/>
                    </a:ext>
                  </a:extLst>
                </a:gridCol>
                <a:gridCol w="1857775">
                  <a:extLst>
                    <a:ext uri="{9D8B030D-6E8A-4147-A177-3AD203B41FA5}">
                      <a16:colId xmlns:a16="http://schemas.microsoft.com/office/drawing/2014/main" val="3388290827"/>
                    </a:ext>
                  </a:extLst>
                </a:gridCol>
                <a:gridCol w="2284799">
                  <a:extLst>
                    <a:ext uri="{9D8B030D-6E8A-4147-A177-3AD203B41FA5}">
                      <a16:colId xmlns:a16="http://schemas.microsoft.com/office/drawing/2014/main" val="4089395266"/>
                    </a:ext>
                  </a:extLst>
                </a:gridCol>
              </a:tblGrid>
              <a:tr h="464710"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  <a:latin typeface="+mj-lt"/>
                        </a:rPr>
                        <a:t>Session code</a:t>
                      </a:r>
                    </a:p>
                  </a:txBody>
                  <a:tcPr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  <a:latin typeface="+mj-lt"/>
                        </a:rPr>
                        <a:t>Title</a:t>
                      </a:r>
                    </a:p>
                  </a:txBody>
                  <a:tcPr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  <a:latin typeface="+mj-lt"/>
                        </a:rPr>
                        <a:t>Date/Time</a:t>
                      </a:r>
                    </a:p>
                  </a:txBody>
                  <a:tcPr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  <a:latin typeface="+mj-lt"/>
                        </a:rPr>
                        <a:t>On Demand (Y/N)</a:t>
                      </a:r>
                    </a:p>
                  </a:txBody>
                  <a:tcPr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37955"/>
                  </a:ext>
                </a:extLst>
              </a:tr>
              <a:tr h="1543446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2"/>
                          </a:solidFill>
                          <a:latin typeface="+mj-lt"/>
                        </a:rPr>
                        <a:t>Breakout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BRK100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Advanced RAG with Azure AI Search – top questions answered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05/23 12:30 PM</a:t>
                      </a:r>
                    </a:p>
                    <a:p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650826"/>
                  </a:ext>
                </a:extLst>
              </a:tr>
              <a:tr h="1543446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2"/>
                          </a:solidFill>
                          <a:latin typeface="+mj-lt"/>
                        </a:rPr>
                        <a:t>Breakout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BRK108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RAG at scale – build a</a:t>
                      </a:r>
                      <a:b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multi-billion vector index with Azure AI Search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05/22 10:15 AM</a:t>
                      </a:r>
                    </a:p>
                    <a:p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079207"/>
                  </a:ext>
                </a:extLst>
              </a:tr>
              <a:tr h="1399046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2"/>
                          </a:solidFill>
                          <a:latin typeface="+mj-lt"/>
                        </a:rPr>
                        <a:t>Demo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DEM715	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Getting more out of your containerized workloads for less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05/22 04:30 PM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60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69762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9F72DF-57C4-20B6-703B-02BF72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noProof="0"/>
              <a:t>Get expert help to simplify and accelerate your</a:t>
            </a:r>
            <a:br>
              <a:rPr lang="en-US" noProof="0"/>
            </a:br>
            <a:r>
              <a:rPr lang="en-US" noProof="0"/>
              <a:t>digital transformation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FBE9BA-B35A-8559-0664-A39D41663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56132" y="2621628"/>
            <a:ext cx="0" cy="3091651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341D525-74F8-BADC-606E-E556EF318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2017713"/>
            <a:ext cx="4249843" cy="4249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 descr="QR code">
            <a:extLst>
              <a:ext uri="{FF2B5EF4-FFF2-40B4-BE49-F238E27FC236}">
                <a16:creationId xmlns:a16="http://schemas.microsoft.com/office/drawing/2014/main" id="{CE32E9C5-3896-39F1-F224-16180D52E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766592" y="2195342"/>
            <a:ext cx="3894585" cy="3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50962-CCEF-C881-1BD3-27775EB686EB}"/>
              </a:ext>
            </a:extLst>
          </p:cNvPr>
          <p:cNvSpPr txBox="1">
            <a:spLocks/>
          </p:cNvSpPr>
          <p:nvPr/>
        </p:nvSpPr>
        <p:spPr>
          <a:xfrm>
            <a:off x="5273458" y="3296457"/>
            <a:ext cx="6332754" cy="86177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Scan to learn about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Azure Migrate and Modernize &amp; Azure Innovate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C10632-2520-9342-C1FA-E1A73D2D7DED}"/>
              </a:ext>
            </a:extLst>
          </p:cNvPr>
          <p:cNvSpPr/>
          <p:nvPr/>
        </p:nvSpPr>
        <p:spPr bwMode="auto">
          <a:xfrm>
            <a:off x="5273458" y="4540465"/>
            <a:ext cx="6329577" cy="4308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defTabSz="932742">
              <a:spcBef>
                <a:spcPct val="20000"/>
              </a:spcBef>
              <a:spcAft>
                <a:spcPts val="600"/>
              </a:spcAft>
              <a:buSzPct val="100000"/>
              <a:defRPr/>
            </a:pPr>
            <a:r>
              <a:rPr lang="en-US" sz="2800">
                <a:solidFill>
                  <a:srgbClr val="8661C5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800" err="1">
                <a:solidFill>
                  <a:srgbClr val="8661C5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AzureHeroOfferings</a:t>
            </a:r>
            <a:endParaRPr lang="en-US" sz="2800">
              <a:solidFill>
                <a:srgbClr val="8661C5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5754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B58272-AAE9-0329-4708-83EBBCC1B9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1005411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99364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B505A015-CA37-3CF5-C8F4-B587C1E9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560" y="2019300"/>
            <a:ext cx="3291840" cy="3931920"/>
          </a:xfrm>
          <a:prstGeom prst="roundRect">
            <a:avLst>
              <a:gd name="adj" fmla="val 2824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299">
            <a:extLst>
              <a:ext uri="{FF2B5EF4-FFF2-40B4-BE49-F238E27FC236}">
                <a16:creationId xmlns:a16="http://schemas.microsoft.com/office/drawing/2014/main" id="{B2F54202-E0B7-F265-85F3-BBD7381F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3954" y="2019300"/>
            <a:ext cx="3291840" cy="3931920"/>
          </a:xfrm>
          <a:prstGeom prst="roundRect">
            <a:avLst>
              <a:gd name="adj" fmla="val 2893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300">
            <a:extLst>
              <a:ext uri="{FF2B5EF4-FFF2-40B4-BE49-F238E27FC236}">
                <a16:creationId xmlns:a16="http://schemas.microsoft.com/office/drawing/2014/main" id="{B1361FDD-4748-6E89-073E-3F6EBB5A9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17349" y="2019300"/>
            <a:ext cx="3291840" cy="3931920"/>
          </a:xfrm>
          <a:prstGeom prst="roundRect">
            <a:avLst>
              <a:gd name="adj" fmla="val 2707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B8B0E-38F9-E460-22B7-2DF3B32B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Bringing domain knowledge to LLMs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C6649-6941-41B5-E5EB-7C7C40057A99}"/>
              </a:ext>
            </a:extLst>
          </p:cNvPr>
          <p:cNvSpPr txBox="1"/>
          <p:nvPr/>
        </p:nvSpPr>
        <p:spPr>
          <a:xfrm>
            <a:off x="590560" y="4145783"/>
            <a:ext cx="329184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Prompt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0FE1B-09A4-5EAF-4672-4D9970936751}"/>
              </a:ext>
            </a:extLst>
          </p:cNvPr>
          <p:cNvSpPr txBox="1"/>
          <p:nvPr/>
        </p:nvSpPr>
        <p:spPr>
          <a:xfrm>
            <a:off x="4453954" y="4145783"/>
            <a:ext cx="329184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Fine-tuning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C43D9-B570-94A4-AB85-334FEFB5B4FB}"/>
              </a:ext>
            </a:extLst>
          </p:cNvPr>
          <p:cNvSpPr txBox="1"/>
          <p:nvPr/>
        </p:nvSpPr>
        <p:spPr>
          <a:xfrm>
            <a:off x="8317349" y="4145783"/>
            <a:ext cx="329184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Retrieval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augmentation (RAG)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09C43-6590-376F-E6EC-87CF683D9D4B}"/>
              </a:ext>
            </a:extLst>
          </p:cNvPr>
          <p:cNvSpPr txBox="1"/>
          <p:nvPr/>
        </p:nvSpPr>
        <p:spPr>
          <a:xfrm>
            <a:off x="590560" y="4939715"/>
            <a:ext cx="329184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In-context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86446-7A6D-ADFA-498D-A2886788676D}"/>
              </a:ext>
            </a:extLst>
          </p:cNvPr>
          <p:cNvSpPr txBox="1"/>
          <p:nvPr/>
        </p:nvSpPr>
        <p:spPr>
          <a:xfrm>
            <a:off x="4453954" y="4939715"/>
            <a:ext cx="329184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Learn new skills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F2F15-BC6D-693C-B214-525DAF1D464C}"/>
              </a:ext>
            </a:extLst>
          </p:cNvPr>
          <p:cNvSpPr txBox="1"/>
          <p:nvPr/>
        </p:nvSpPr>
        <p:spPr>
          <a:xfrm>
            <a:off x="8317349" y="4939715"/>
            <a:ext cx="329184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30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5517">
                      <a:srgbClr val="000000"/>
                    </a:gs>
                    <a:gs pos="28161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Learn new facts</a:t>
            </a:r>
          </a:p>
        </p:txBody>
      </p:sp>
      <p:sp>
        <p:nvSpPr>
          <p:cNvPr id="20" name="Graphic 13">
            <a:extLst>
              <a:ext uri="{FF2B5EF4-FFF2-40B4-BE49-F238E27FC236}">
                <a16:creationId xmlns:a16="http://schemas.microsoft.com/office/drawing/2014/main" id="{5D8E2E9E-6143-9973-A3F7-F22BC81E5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9211" y="3096600"/>
            <a:ext cx="658971" cy="652863"/>
          </a:xfrm>
          <a:custGeom>
            <a:avLst/>
            <a:gdLst>
              <a:gd name="connsiteX0" fmla="*/ 231767 w 482444"/>
              <a:gd name="connsiteY0" fmla="*/ 0 h 477972"/>
              <a:gd name="connsiteX1" fmla="*/ 463534 w 482444"/>
              <a:gd name="connsiteY1" fmla="*/ 231767 h 477972"/>
              <a:gd name="connsiteX2" fmla="*/ 462838 w 482444"/>
              <a:gd name="connsiteY2" fmla="*/ 249844 h 477972"/>
              <a:gd name="connsiteX3" fmla="*/ 249845 w 482444"/>
              <a:gd name="connsiteY3" fmla="*/ 254700 h 477972"/>
              <a:gd name="connsiteX4" fmla="*/ 249845 w 482444"/>
              <a:gd name="connsiteY4" fmla="*/ 462838 h 477972"/>
              <a:gd name="connsiteX5" fmla="*/ 124111 w 482444"/>
              <a:gd name="connsiteY5" fmla="*/ 437066 h 477972"/>
              <a:gd name="connsiteX6" fmla="*/ 24683 w 482444"/>
              <a:gd name="connsiteY6" fmla="*/ 462954 h 477972"/>
              <a:gd name="connsiteX7" fmla="*/ 695 w 482444"/>
              <a:gd name="connsiteY7" fmla="*/ 448784 h 477972"/>
              <a:gd name="connsiteX8" fmla="*/ 695 w 482444"/>
              <a:gd name="connsiteY8" fmla="*/ 438966 h 477972"/>
              <a:gd name="connsiteX9" fmla="*/ 26561 w 482444"/>
              <a:gd name="connsiteY9" fmla="*/ 339561 h 477972"/>
              <a:gd name="connsiteX10" fmla="*/ 0 w 482444"/>
              <a:gd name="connsiteY10" fmla="*/ 231767 h 477972"/>
              <a:gd name="connsiteX11" fmla="*/ 231767 w 482444"/>
              <a:gd name="connsiteY11" fmla="*/ 0 h 477972"/>
              <a:gd name="connsiteX12" fmla="*/ 284563 w 482444"/>
              <a:gd name="connsiteY12" fmla="*/ 277564 h 477972"/>
              <a:gd name="connsiteX13" fmla="*/ 252881 w 482444"/>
              <a:gd name="connsiteY13" fmla="*/ 334954 h 477972"/>
              <a:gd name="connsiteX14" fmla="*/ 251166 w 482444"/>
              <a:gd name="connsiteY14" fmla="*/ 335413 h 477972"/>
              <a:gd name="connsiteX15" fmla="*/ 237631 w 482444"/>
              <a:gd name="connsiteY15" fmla="*/ 338750 h 477972"/>
              <a:gd name="connsiteX16" fmla="*/ 237770 w 482444"/>
              <a:gd name="connsiteY16" fmla="*/ 380630 h 477972"/>
              <a:gd name="connsiteX17" fmla="*/ 250285 w 482444"/>
              <a:gd name="connsiteY17" fmla="*/ 383643 h 477972"/>
              <a:gd name="connsiteX18" fmla="*/ 284494 w 482444"/>
              <a:gd name="connsiteY18" fmla="*/ 439562 h 477972"/>
              <a:gd name="connsiteX19" fmla="*/ 283891 w 482444"/>
              <a:gd name="connsiteY19" fmla="*/ 441817 h 477972"/>
              <a:gd name="connsiteX20" fmla="*/ 279557 w 482444"/>
              <a:gd name="connsiteY20" fmla="*/ 456464 h 477972"/>
              <a:gd name="connsiteX21" fmla="*/ 313951 w 482444"/>
              <a:gd name="connsiteY21" fmla="*/ 477833 h 477972"/>
              <a:gd name="connsiteX22" fmla="*/ 325401 w 482444"/>
              <a:gd name="connsiteY22" fmla="*/ 465781 h 477972"/>
              <a:gd name="connsiteX23" fmla="*/ 390933 w 482444"/>
              <a:gd name="connsiteY23" fmla="*/ 464148 h 477972"/>
              <a:gd name="connsiteX24" fmla="*/ 392590 w 482444"/>
              <a:gd name="connsiteY24" fmla="*/ 465805 h 477972"/>
              <a:gd name="connsiteX25" fmla="*/ 404132 w 482444"/>
              <a:gd name="connsiteY25" fmla="*/ 477972 h 477972"/>
              <a:gd name="connsiteX26" fmla="*/ 438503 w 482444"/>
              <a:gd name="connsiteY26" fmla="*/ 456812 h 477972"/>
              <a:gd name="connsiteX27" fmla="*/ 433914 w 482444"/>
              <a:gd name="connsiteY27" fmla="*/ 440913 h 477972"/>
              <a:gd name="connsiteX28" fmla="*/ 465596 w 482444"/>
              <a:gd name="connsiteY28" fmla="*/ 383523 h 477972"/>
              <a:gd name="connsiteX29" fmla="*/ 467311 w 482444"/>
              <a:gd name="connsiteY29" fmla="*/ 383064 h 477972"/>
              <a:gd name="connsiteX30" fmla="*/ 480847 w 482444"/>
              <a:gd name="connsiteY30" fmla="*/ 379727 h 477972"/>
              <a:gd name="connsiteX31" fmla="*/ 480707 w 482444"/>
              <a:gd name="connsiteY31" fmla="*/ 337823 h 477972"/>
              <a:gd name="connsiteX32" fmla="*/ 468192 w 482444"/>
              <a:gd name="connsiteY32" fmla="*/ 334810 h 477972"/>
              <a:gd name="connsiteX33" fmla="*/ 433983 w 482444"/>
              <a:gd name="connsiteY33" fmla="*/ 278892 h 477972"/>
              <a:gd name="connsiteX34" fmla="*/ 434586 w 482444"/>
              <a:gd name="connsiteY34" fmla="*/ 276637 h 477972"/>
              <a:gd name="connsiteX35" fmla="*/ 438920 w 482444"/>
              <a:gd name="connsiteY35" fmla="*/ 262035 h 477972"/>
              <a:gd name="connsiteX36" fmla="*/ 404526 w 482444"/>
              <a:gd name="connsiteY36" fmla="*/ 240667 h 477972"/>
              <a:gd name="connsiteX37" fmla="*/ 393100 w 482444"/>
              <a:gd name="connsiteY37" fmla="*/ 252672 h 477972"/>
              <a:gd name="connsiteX38" fmla="*/ 327568 w 482444"/>
              <a:gd name="connsiteY38" fmla="*/ 254352 h 477972"/>
              <a:gd name="connsiteX39" fmla="*/ 325887 w 482444"/>
              <a:gd name="connsiteY39" fmla="*/ 252672 h 477972"/>
              <a:gd name="connsiteX40" fmla="*/ 314345 w 482444"/>
              <a:gd name="connsiteY40" fmla="*/ 240504 h 477972"/>
              <a:gd name="connsiteX41" fmla="*/ 279974 w 482444"/>
              <a:gd name="connsiteY41" fmla="*/ 261641 h 477972"/>
              <a:gd name="connsiteX42" fmla="*/ 284563 w 482444"/>
              <a:gd name="connsiteY42" fmla="*/ 277564 h 477972"/>
              <a:gd name="connsiteX43" fmla="*/ 359239 w 482444"/>
              <a:gd name="connsiteY43" fmla="*/ 324473 h 477972"/>
              <a:gd name="connsiteX44" fmla="*/ 392845 w 482444"/>
              <a:gd name="connsiteY44" fmla="*/ 359238 h 477972"/>
              <a:gd name="connsiteX45" fmla="*/ 359239 w 482444"/>
              <a:gd name="connsiteY45" fmla="*/ 394003 h 477972"/>
              <a:gd name="connsiteX46" fmla="*/ 325632 w 482444"/>
              <a:gd name="connsiteY46" fmla="*/ 359238 h 477972"/>
              <a:gd name="connsiteX47" fmla="*/ 359239 w 482444"/>
              <a:gd name="connsiteY47" fmla="*/ 324473 h 4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82444" h="477972">
                <a:moveTo>
                  <a:pt x="231767" y="0"/>
                </a:moveTo>
                <a:cubicBezTo>
                  <a:pt x="359772" y="0"/>
                  <a:pt x="463534" y="103762"/>
                  <a:pt x="463534" y="231767"/>
                </a:cubicBezTo>
                <a:cubicBezTo>
                  <a:pt x="463534" y="237862"/>
                  <a:pt x="463302" y="243888"/>
                  <a:pt x="462838" y="249844"/>
                </a:cubicBezTo>
                <a:cubicBezTo>
                  <a:pt x="402681" y="192369"/>
                  <a:pt x="307320" y="194543"/>
                  <a:pt x="249845" y="254700"/>
                </a:cubicBezTo>
                <a:cubicBezTo>
                  <a:pt x="194214" y="312927"/>
                  <a:pt x="194214" y="404611"/>
                  <a:pt x="249845" y="462838"/>
                </a:cubicBezTo>
                <a:cubicBezTo>
                  <a:pt x="206340" y="466305"/>
                  <a:pt x="162744" y="457368"/>
                  <a:pt x="124111" y="437066"/>
                </a:cubicBezTo>
                <a:lnTo>
                  <a:pt x="24683" y="462954"/>
                </a:lnTo>
                <a:cubicBezTo>
                  <a:pt x="14147" y="465666"/>
                  <a:pt x="3407" y="459322"/>
                  <a:pt x="695" y="448784"/>
                </a:cubicBezTo>
                <a:cubicBezTo>
                  <a:pt x="-133" y="445565"/>
                  <a:pt x="-133" y="442185"/>
                  <a:pt x="695" y="438966"/>
                </a:cubicBezTo>
                <a:lnTo>
                  <a:pt x="26561" y="339561"/>
                </a:lnTo>
                <a:cubicBezTo>
                  <a:pt x="9069" y="306326"/>
                  <a:pt x="-48" y="269324"/>
                  <a:pt x="0" y="231767"/>
                </a:cubicBezTo>
                <a:cubicBezTo>
                  <a:pt x="0" y="103762"/>
                  <a:pt x="103762" y="0"/>
                  <a:pt x="231767" y="0"/>
                </a:cubicBezTo>
                <a:close/>
                <a:moveTo>
                  <a:pt x="284563" y="277564"/>
                </a:moveTo>
                <a:cubicBezTo>
                  <a:pt x="291662" y="302161"/>
                  <a:pt x="277478" y="327855"/>
                  <a:pt x="252881" y="334954"/>
                </a:cubicBezTo>
                <a:cubicBezTo>
                  <a:pt x="252313" y="335116"/>
                  <a:pt x="251741" y="335271"/>
                  <a:pt x="251166" y="335413"/>
                </a:cubicBezTo>
                <a:lnTo>
                  <a:pt x="237631" y="338750"/>
                </a:lnTo>
                <a:cubicBezTo>
                  <a:pt x="235461" y="352631"/>
                  <a:pt x="235508" y="366766"/>
                  <a:pt x="237770" y="380630"/>
                </a:cubicBezTo>
                <a:lnTo>
                  <a:pt x="250285" y="383643"/>
                </a:lnTo>
                <a:cubicBezTo>
                  <a:pt x="275174" y="389639"/>
                  <a:pt x="290490" y="414675"/>
                  <a:pt x="284494" y="439562"/>
                </a:cubicBezTo>
                <a:cubicBezTo>
                  <a:pt x="284313" y="440320"/>
                  <a:pt x="284111" y="441071"/>
                  <a:pt x="283891" y="441817"/>
                </a:cubicBezTo>
                <a:lnTo>
                  <a:pt x="279557" y="456464"/>
                </a:lnTo>
                <a:cubicBezTo>
                  <a:pt x="289755" y="465411"/>
                  <a:pt x="301343" y="472665"/>
                  <a:pt x="313951" y="477833"/>
                </a:cubicBezTo>
                <a:lnTo>
                  <a:pt x="325401" y="465781"/>
                </a:lnTo>
                <a:cubicBezTo>
                  <a:pt x="343045" y="447233"/>
                  <a:pt x="372387" y="446503"/>
                  <a:pt x="390933" y="464148"/>
                </a:cubicBezTo>
                <a:cubicBezTo>
                  <a:pt x="391500" y="464685"/>
                  <a:pt x="392052" y="465239"/>
                  <a:pt x="392590" y="465805"/>
                </a:cubicBezTo>
                <a:lnTo>
                  <a:pt x="404132" y="477972"/>
                </a:lnTo>
                <a:cubicBezTo>
                  <a:pt x="416682" y="472869"/>
                  <a:pt x="428296" y="465719"/>
                  <a:pt x="438503" y="456812"/>
                </a:cubicBezTo>
                <a:lnTo>
                  <a:pt x="433914" y="440913"/>
                </a:lnTo>
                <a:cubicBezTo>
                  <a:pt x="426815" y="416316"/>
                  <a:pt x="440999" y="390622"/>
                  <a:pt x="465596" y="383523"/>
                </a:cubicBezTo>
                <a:cubicBezTo>
                  <a:pt x="466164" y="383361"/>
                  <a:pt x="466737" y="383205"/>
                  <a:pt x="467311" y="383064"/>
                </a:cubicBezTo>
                <a:lnTo>
                  <a:pt x="480847" y="379727"/>
                </a:lnTo>
                <a:cubicBezTo>
                  <a:pt x="483023" y="365839"/>
                  <a:pt x="482976" y="351694"/>
                  <a:pt x="480707" y="337823"/>
                </a:cubicBezTo>
                <a:lnTo>
                  <a:pt x="468192" y="334810"/>
                </a:lnTo>
                <a:cubicBezTo>
                  <a:pt x="443303" y="328814"/>
                  <a:pt x="427987" y="303779"/>
                  <a:pt x="433983" y="278892"/>
                </a:cubicBezTo>
                <a:cubicBezTo>
                  <a:pt x="434164" y="278134"/>
                  <a:pt x="434366" y="277383"/>
                  <a:pt x="434586" y="276637"/>
                </a:cubicBezTo>
                <a:lnTo>
                  <a:pt x="438920" y="262035"/>
                </a:lnTo>
                <a:cubicBezTo>
                  <a:pt x="428722" y="253052"/>
                  <a:pt x="417097" y="245830"/>
                  <a:pt x="404526" y="240667"/>
                </a:cubicBezTo>
                <a:lnTo>
                  <a:pt x="393100" y="252672"/>
                </a:lnTo>
                <a:cubicBezTo>
                  <a:pt x="375467" y="271232"/>
                  <a:pt x="346127" y="271985"/>
                  <a:pt x="327568" y="254352"/>
                </a:cubicBezTo>
                <a:cubicBezTo>
                  <a:pt x="326993" y="253808"/>
                  <a:pt x="326432" y="253247"/>
                  <a:pt x="325887" y="252672"/>
                </a:cubicBezTo>
                <a:lnTo>
                  <a:pt x="314345" y="240504"/>
                </a:lnTo>
                <a:cubicBezTo>
                  <a:pt x="301797" y="245599"/>
                  <a:pt x="290184" y="252742"/>
                  <a:pt x="279974" y="261641"/>
                </a:cubicBezTo>
                <a:lnTo>
                  <a:pt x="284563" y="277564"/>
                </a:lnTo>
                <a:close/>
                <a:moveTo>
                  <a:pt x="359239" y="324473"/>
                </a:moveTo>
                <a:cubicBezTo>
                  <a:pt x="377780" y="324473"/>
                  <a:pt x="392845" y="340048"/>
                  <a:pt x="392845" y="359238"/>
                </a:cubicBezTo>
                <a:cubicBezTo>
                  <a:pt x="392845" y="378429"/>
                  <a:pt x="377780" y="394003"/>
                  <a:pt x="359239" y="394003"/>
                </a:cubicBezTo>
                <a:cubicBezTo>
                  <a:pt x="340697" y="394003"/>
                  <a:pt x="325632" y="378429"/>
                  <a:pt x="325632" y="359238"/>
                </a:cubicBezTo>
                <a:cubicBezTo>
                  <a:pt x="325632" y="340048"/>
                  <a:pt x="340697" y="324473"/>
                  <a:pt x="359239" y="324473"/>
                </a:cubicBezTo>
                <a:close/>
              </a:path>
            </a:pathLst>
          </a:custGeom>
          <a:gradFill>
            <a:gsLst>
              <a:gs pos="65000">
                <a:srgbClr val="0078D4"/>
              </a:gs>
              <a:gs pos="4000">
                <a:srgbClr val="C03BC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1" name="Graphic 16">
            <a:extLst>
              <a:ext uri="{FF2B5EF4-FFF2-40B4-BE49-F238E27FC236}">
                <a16:creationId xmlns:a16="http://schemas.microsoft.com/office/drawing/2014/main" id="{9BB6D89C-578F-9531-D800-1280C62E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79177" y="3096601"/>
            <a:ext cx="633139" cy="664797"/>
          </a:xfrm>
          <a:custGeom>
            <a:avLst/>
            <a:gdLst>
              <a:gd name="connsiteX0" fmla="*/ 57942 w 463532"/>
              <a:gd name="connsiteY0" fmla="*/ 0 h 486709"/>
              <a:gd name="connsiteX1" fmla="*/ 0 w 463532"/>
              <a:gd name="connsiteY1" fmla="*/ 57942 h 486709"/>
              <a:gd name="connsiteX2" fmla="*/ 0 w 463532"/>
              <a:gd name="connsiteY2" fmla="*/ 405591 h 486709"/>
              <a:gd name="connsiteX3" fmla="*/ 57942 w 463532"/>
              <a:gd name="connsiteY3" fmla="*/ 463533 h 486709"/>
              <a:gd name="connsiteX4" fmla="*/ 227363 w 463532"/>
              <a:gd name="connsiteY4" fmla="*/ 463533 h 486709"/>
              <a:gd name="connsiteX5" fmla="*/ 202378 w 463532"/>
              <a:gd name="connsiteY5" fmla="*/ 428768 h 486709"/>
              <a:gd name="connsiteX6" fmla="*/ 57942 w 463532"/>
              <a:gd name="connsiteY6" fmla="*/ 428768 h 486709"/>
              <a:gd name="connsiteX7" fmla="*/ 34765 w 463532"/>
              <a:gd name="connsiteY7" fmla="*/ 405591 h 486709"/>
              <a:gd name="connsiteX8" fmla="*/ 192667 w 463532"/>
              <a:gd name="connsiteY8" fmla="*/ 405591 h 486709"/>
              <a:gd name="connsiteX9" fmla="*/ 289548 w 463532"/>
              <a:gd name="connsiteY9" fmla="*/ 215844 h 486709"/>
              <a:gd name="connsiteX10" fmla="*/ 382414 w 463532"/>
              <a:gd name="connsiteY10" fmla="*/ 215844 h 486709"/>
              <a:gd name="connsiteX11" fmla="*/ 382414 w 463532"/>
              <a:gd name="connsiteY11" fmla="*/ 57942 h 486709"/>
              <a:gd name="connsiteX12" fmla="*/ 324473 w 463532"/>
              <a:gd name="connsiteY12" fmla="*/ 0 h 486709"/>
              <a:gd name="connsiteX13" fmla="*/ 57942 w 463532"/>
              <a:gd name="connsiteY13" fmla="*/ 0 h 486709"/>
              <a:gd name="connsiteX14" fmla="*/ 92707 w 463532"/>
              <a:gd name="connsiteY14" fmla="*/ 69530 h 486709"/>
              <a:gd name="connsiteX15" fmla="*/ 278120 w 463532"/>
              <a:gd name="connsiteY15" fmla="*/ 69530 h 486709"/>
              <a:gd name="connsiteX16" fmla="*/ 301296 w 463532"/>
              <a:gd name="connsiteY16" fmla="*/ 92707 h 486709"/>
              <a:gd name="connsiteX17" fmla="*/ 301296 w 463532"/>
              <a:gd name="connsiteY17" fmla="*/ 115883 h 486709"/>
              <a:gd name="connsiteX18" fmla="*/ 278120 w 463532"/>
              <a:gd name="connsiteY18" fmla="*/ 139060 h 486709"/>
              <a:gd name="connsiteX19" fmla="*/ 92707 w 463532"/>
              <a:gd name="connsiteY19" fmla="*/ 139060 h 486709"/>
              <a:gd name="connsiteX20" fmla="*/ 69530 w 463532"/>
              <a:gd name="connsiteY20" fmla="*/ 115883 h 486709"/>
              <a:gd name="connsiteX21" fmla="*/ 69530 w 463532"/>
              <a:gd name="connsiteY21" fmla="*/ 92707 h 486709"/>
              <a:gd name="connsiteX22" fmla="*/ 92707 w 463532"/>
              <a:gd name="connsiteY22" fmla="*/ 69530 h 486709"/>
              <a:gd name="connsiteX23" fmla="*/ 463533 w 463532"/>
              <a:gd name="connsiteY23" fmla="*/ 359238 h 486709"/>
              <a:gd name="connsiteX24" fmla="*/ 336061 w 463532"/>
              <a:gd name="connsiteY24" fmla="*/ 231766 h 486709"/>
              <a:gd name="connsiteX25" fmla="*/ 208590 w 463532"/>
              <a:gd name="connsiteY25" fmla="*/ 359238 h 486709"/>
              <a:gd name="connsiteX26" fmla="*/ 336061 w 463532"/>
              <a:gd name="connsiteY26" fmla="*/ 486709 h 486709"/>
              <a:gd name="connsiteX27" fmla="*/ 463533 w 463532"/>
              <a:gd name="connsiteY27" fmla="*/ 359238 h 486709"/>
              <a:gd name="connsiteX28" fmla="*/ 347649 w 463532"/>
              <a:gd name="connsiteY28" fmla="*/ 370826 h 486709"/>
              <a:gd name="connsiteX29" fmla="*/ 347673 w 463532"/>
              <a:gd name="connsiteY29" fmla="*/ 428837 h 486709"/>
              <a:gd name="connsiteX30" fmla="*/ 336084 w 463532"/>
              <a:gd name="connsiteY30" fmla="*/ 440425 h 486709"/>
              <a:gd name="connsiteX31" fmla="*/ 324496 w 463532"/>
              <a:gd name="connsiteY31" fmla="*/ 428837 h 486709"/>
              <a:gd name="connsiteX32" fmla="*/ 324496 w 463532"/>
              <a:gd name="connsiteY32" fmla="*/ 370826 h 486709"/>
              <a:gd name="connsiteX33" fmla="*/ 266439 w 463532"/>
              <a:gd name="connsiteY33" fmla="*/ 370826 h 486709"/>
              <a:gd name="connsiteX34" fmla="*/ 254850 w 463532"/>
              <a:gd name="connsiteY34" fmla="*/ 359238 h 486709"/>
              <a:gd name="connsiteX35" fmla="*/ 266439 w 463532"/>
              <a:gd name="connsiteY35" fmla="*/ 347649 h 486709"/>
              <a:gd name="connsiteX36" fmla="*/ 324473 w 463532"/>
              <a:gd name="connsiteY36" fmla="*/ 347649 h 486709"/>
              <a:gd name="connsiteX37" fmla="*/ 324473 w 463532"/>
              <a:gd name="connsiteY37" fmla="*/ 289708 h 486709"/>
              <a:gd name="connsiteX38" fmla="*/ 336061 w 463532"/>
              <a:gd name="connsiteY38" fmla="*/ 278120 h 486709"/>
              <a:gd name="connsiteX39" fmla="*/ 347649 w 463532"/>
              <a:gd name="connsiteY39" fmla="*/ 289708 h 486709"/>
              <a:gd name="connsiteX40" fmla="*/ 347649 w 463532"/>
              <a:gd name="connsiteY40" fmla="*/ 347649 h 486709"/>
              <a:gd name="connsiteX41" fmla="*/ 405660 w 463532"/>
              <a:gd name="connsiteY41" fmla="*/ 347649 h 486709"/>
              <a:gd name="connsiteX42" fmla="*/ 417249 w 463532"/>
              <a:gd name="connsiteY42" fmla="*/ 359238 h 486709"/>
              <a:gd name="connsiteX43" fmla="*/ 405660 w 463532"/>
              <a:gd name="connsiteY43" fmla="*/ 370826 h 486709"/>
              <a:gd name="connsiteX44" fmla="*/ 347673 w 463532"/>
              <a:gd name="connsiteY44" fmla="*/ 370826 h 48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3532" h="486709">
                <a:moveTo>
                  <a:pt x="57942" y="0"/>
                </a:moveTo>
                <a:cubicBezTo>
                  <a:pt x="25941" y="0"/>
                  <a:pt x="0" y="25941"/>
                  <a:pt x="0" y="57942"/>
                </a:cubicBezTo>
                <a:lnTo>
                  <a:pt x="0" y="405591"/>
                </a:lnTo>
                <a:cubicBezTo>
                  <a:pt x="0" y="437591"/>
                  <a:pt x="25941" y="463533"/>
                  <a:pt x="57942" y="463533"/>
                </a:cubicBezTo>
                <a:lnTo>
                  <a:pt x="227363" y="463533"/>
                </a:lnTo>
                <a:cubicBezTo>
                  <a:pt x="217427" y="453189"/>
                  <a:pt x="209014" y="441482"/>
                  <a:pt x="202378" y="428768"/>
                </a:cubicBezTo>
                <a:lnTo>
                  <a:pt x="57942" y="428768"/>
                </a:lnTo>
                <a:cubicBezTo>
                  <a:pt x="45142" y="428768"/>
                  <a:pt x="34765" y="418391"/>
                  <a:pt x="34765" y="405591"/>
                </a:cubicBezTo>
                <a:lnTo>
                  <a:pt x="192667" y="405591"/>
                </a:lnTo>
                <a:cubicBezTo>
                  <a:pt x="167022" y="326440"/>
                  <a:pt x="210397" y="241489"/>
                  <a:pt x="289548" y="215844"/>
                </a:cubicBezTo>
                <a:cubicBezTo>
                  <a:pt x="319731" y="206066"/>
                  <a:pt x="352231" y="206066"/>
                  <a:pt x="382414" y="215844"/>
                </a:cubicBezTo>
                <a:lnTo>
                  <a:pt x="382414" y="57942"/>
                </a:lnTo>
                <a:cubicBezTo>
                  <a:pt x="382414" y="25941"/>
                  <a:pt x="356473" y="0"/>
                  <a:pt x="324473" y="0"/>
                </a:cubicBezTo>
                <a:lnTo>
                  <a:pt x="57942" y="0"/>
                </a:lnTo>
                <a:close/>
                <a:moveTo>
                  <a:pt x="92707" y="69530"/>
                </a:moveTo>
                <a:lnTo>
                  <a:pt x="278120" y="69530"/>
                </a:lnTo>
                <a:cubicBezTo>
                  <a:pt x="290920" y="69530"/>
                  <a:pt x="301296" y="79907"/>
                  <a:pt x="301296" y="92707"/>
                </a:cubicBezTo>
                <a:lnTo>
                  <a:pt x="301296" y="115883"/>
                </a:lnTo>
                <a:cubicBezTo>
                  <a:pt x="301296" y="128683"/>
                  <a:pt x="290920" y="139060"/>
                  <a:pt x="278120" y="139060"/>
                </a:cubicBezTo>
                <a:lnTo>
                  <a:pt x="92707" y="139060"/>
                </a:lnTo>
                <a:cubicBezTo>
                  <a:pt x="79907" y="139060"/>
                  <a:pt x="69530" y="128683"/>
                  <a:pt x="69530" y="115883"/>
                </a:cubicBezTo>
                <a:lnTo>
                  <a:pt x="69530" y="92707"/>
                </a:lnTo>
                <a:cubicBezTo>
                  <a:pt x="69530" y="79907"/>
                  <a:pt x="79907" y="69530"/>
                  <a:pt x="92707" y="69530"/>
                </a:cubicBezTo>
                <a:close/>
                <a:moveTo>
                  <a:pt x="463533" y="359238"/>
                </a:moveTo>
                <a:cubicBezTo>
                  <a:pt x="463533" y="288836"/>
                  <a:pt x="406462" y="231766"/>
                  <a:pt x="336061" y="231766"/>
                </a:cubicBezTo>
                <a:cubicBezTo>
                  <a:pt x="265660" y="231766"/>
                  <a:pt x="208590" y="288836"/>
                  <a:pt x="208590" y="359238"/>
                </a:cubicBezTo>
                <a:cubicBezTo>
                  <a:pt x="208590" y="429639"/>
                  <a:pt x="265660" y="486709"/>
                  <a:pt x="336061" y="486709"/>
                </a:cubicBezTo>
                <a:cubicBezTo>
                  <a:pt x="406462" y="486709"/>
                  <a:pt x="463533" y="429639"/>
                  <a:pt x="463533" y="359238"/>
                </a:cubicBezTo>
                <a:close/>
                <a:moveTo>
                  <a:pt x="347649" y="370826"/>
                </a:moveTo>
                <a:lnTo>
                  <a:pt x="347673" y="428837"/>
                </a:lnTo>
                <a:cubicBezTo>
                  <a:pt x="347673" y="435236"/>
                  <a:pt x="342483" y="440425"/>
                  <a:pt x="336084" y="440425"/>
                </a:cubicBezTo>
                <a:cubicBezTo>
                  <a:pt x="329685" y="440425"/>
                  <a:pt x="324496" y="435236"/>
                  <a:pt x="324496" y="428837"/>
                </a:cubicBezTo>
                <a:lnTo>
                  <a:pt x="324496" y="370826"/>
                </a:lnTo>
                <a:lnTo>
                  <a:pt x="266439" y="370826"/>
                </a:lnTo>
                <a:cubicBezTo>
                  <a:pt x="260039" y="370826"/>
                  <a:pt x="254850" y="365637"/>
                  <a:pt x="254850" y="359238"/>
                </a:cubicBezTo>
                <a:cubicBezTo>
                  <a:pt x="254850" y="352839"/>
                  <a:pt x="260039" y="347649"/>
                  <a:pt x="266439" y="347649"/>
                </a:cubicBezTo>
                <a:lnTo>
                  <a:pt x="324473" y="347649"/>
                </a:lnTo>
                <a:lnTo>
                  <a:pt x="324473" y="289708"/>
                </a:lnTo>
                <a:cubicBezTo>
                  <a:pt x="324473" y="283309"/>
                  <a:pt x="329662" y="278120"/>
                  <a:pt x="336061" y="278120"/>
                </a:cubicBezTo>
                <a:cubicBezTo>
                  <a:pt x="342460" y="278120"/>
                  <a:pt x="347649" y="283309"/>
                  <a:pt x="347649" y="289708"/>
                </a:cubicBezTo>
                <a:lnTo>
                  <a:pt x="347649" y="347649"/>
                </a:lnTo>
                <a:lnTo>
                  <a:pt x="405660" y="347649"/>
                </a:lnTo>
                <a:cubicBezTo>
                  <a:pt x="412060" y="347649"/>
                  <a:pt x="417249" y="352839"/>
                  <a:pt x="417249" y="359238"/>
                </a:cubicBezTo>
                <a:cubicBezTo>
                  <a:pt x="417249" y="365637"/>
                  <a:pt x="412060" y="370826"/>
                  <a:pt x="405660" y="370826"/>
                </a:cubicBezTo>
                <a:lnTo>
                  <a:pt x="347673" y="370826"/>
                </a:lnTo>
                <a:close/>
              </a:path>
            </a:pathLst>
          </a:custGeom>
          <a:gradFill>
            <a:gsLst>
              <a:gs pos="65000">
                <a:srgbClr val="0078D4"/>
              </a:gs>
              <a:gs pos="4000">
                <a:srgbClr val="C03BC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22" name="Graphic 18">
            <a:extLst>
              <a:ext uri="{FF2B5EF4-FFF2-40B4-BE49-F238E27FC236}">
                <a16:creationId xmlns:a16="http://schemas.microsoft.com/office/drawing/2014/main" id="{DE9FA9BE-B5CA-8EED-4B1D-3722EE794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2607" y="3096738"/>
            <a:ext cx="633140" cy="632823"/>
          </a:xfrm>
          <a:custGeom>
            <a:avLst/>
            <a:gdLst>
              <a:gd name="connsiteX0" fmla="*/ 188658 w 463532"/>
              <a:gd name="connsiteY0" fmla="*/ 0 h 463300"/>
              <a:gd name="connsiteX1" fmla="*/ 214384 w 463532"/>
              <a:gd name="connsiteY1" fmla="*/ 32702 h 463300"/>
              <a:gd name="connsiteX2" fmla="*/ 214384 w 463532"/>
              <a:gd name="connsiteY2" fmla="*/ 133127 h 463300"/>
              <a:gd name="connsiteX3" fmla="*/ 193641 w 463532"/>
              <a:gd name="connsiteY3" fmla="*/ 133127 h 463300"/>
              <a:gd name="connsiteX4" fmla="*/ 133288 w 463532"/>
              <a:gd name="connsiteY4" fmla="*/ 107538 h 463300"/>
              <a:gd name="connsiteX5" fmla="*/ 107699 w 463532"/>
              <a:gd name="connsiteY5" fmla="*/ 167891 h 463300"/>
              <a:gd name="connsiteX6" fmla="*/ 168053 w 463532"/>
              <a:gd name="connsiteY6" fmla="*/ 193478 h 463300"/>
              <a:gd name="connsiteX7" fmla="*/ 193641 w 463532"/>
              <a:gd name="connsiteY7" fmla="*/ 167891 h 463300"/>
              <a:gd name="connsiteX8" fmla="*/ 214384 w 463532"/>
              <a:gd name="connsiteY8" fmla="*/ 167891 h 463300"/>
              <a:gd name="connsiteX9" fmla="*/ 214384 w 463532"/>
              <a:gd name="connsiteY9" fmla="*/ 420470 h 463300"/>
              <a:gd name="connsiteX10" fmla="*/ 196236 w 463532"/>
              <a:gd name="connsiteY10" fmla="*/ 454308 h 463300"/>
              <a:gd name="connsiteX11" fmla="*/ 160081 w 463532"/>
              <a:gd name="connsiteY11" fmla="*/ 463301 h 463300"/>
              <a:gd name="connsiteX12" fmla="*/ 82300 w 463532"/>
              <a:gd name="connsiteY12" fmla="*/ 424642 h 463300"/>
              <a:gd name="connsiteX13" fmla="*/ 58660 w 463532"/>
              <a:gd name="connsiteY13" fmla="*/ 375114 h 463300"/>
              <a:gd name="connsiteX14" fmla="*/ 29249 w 463532"/>
              <a:gd name="connsiteY14" fmla="*/ 359122 h 463300"/>
              <a:gd name="connsiteX15" fmla="*/ 0 w 463532"/>
              <a:gd name="connsiteY15" fmla="*/ 288781 h 463300"/>
              <a:gd name="connsiteX16" fmla="*/ 4404 w 463532"/>
              <a:gd name="connsiteY16" fmla="*/ 243216 h 463300"/>
              <a:gd name="connsiteX17" fmla="*/ 101977 w 463532"/>
              <a:gd name="connsiteY17" fmla="*/ 243216 h 463300"/>
              <a:gd name="connsiteX18" fmla="*/ 132918 w 463532"/>
              <a:gd name="connsiteY18" fmla="*/ 269892 h 463300"/>
              <a:gd name="connsiteX19" fmla="*/ 107805 w 463532"/>
              <a:gd name="connsiteY19" fmla="*/ 330445 h 463300"/>
              <a:gd name="connsiteX20" fmla="*/ 168358 w 463532"/>
              <a:gd name="connsiteY20" fmla="*/ 355557 h 463300"/>
              <a:gd name="connsiteX21" fmla="*/ 193472 w 463532"/>
              <a:gd name="connsiteY21" fmla="*/ 295004 h 463300"/>
              <a:gd name="connsiteX22" fmla="*/ 167845 w 463532"/>
              <a:gd name="connsiteY22" fmla="*/ 269683 h 463300"/>
              <a:gd name="connsiteX23" fmla="*/ 101977 w 463532"/>
              <a:gd name="connsiteY23" fmla="*/ 208451 h 463300"/>
              <a:gd name="connsiteX24" fmla="*/ 24104 w 463532"/>
              <a:gd name="connsiteY24" fmla="*/ 208451 h 463300"/>
              <a:gd name="connsiteX25" fmla="*/ 35576 w 463532"/>
              <a:gd name="connsiteY25" fmla="*/ 201451 h 463300"/>
              <a:gd name="connsiteX26" fmla="*/ 31451 w 463532"/>
              <a:gd name="connsiteY26" fmla="*/ 175331 h 463300"/>
              <a:gd name="connsiteX27" fmla="*/ 38288 w 463532"/>
              <a:gd name="connsiteY27" fmla="*/ 124783 h 463300"/>
              <a:gd name="connsiteX28" fmla="*/ 62345 w 463532"/>
              <a:gd name="connsiteY28" fmla="*/ 83668 h 463300"/>
              <a:gd name="connsiteX29" fmla="*/ 87747 w 463532"/>
              <a:gd name="connsiteY29" fmla="*/ 70526 h 463300"/>
              <a:gd name="connsiteX30" fmla="*/ 119105 w 463532"/>
              <a:gd name="connsiteY30" fmla="*/ 23316 h 463300"/>
              <a:gd name="connsiteX31" fmla="*/ 188635 w 463532"/>
              <a:gd name="connsiteY31" fmla="*/ 0 h 463300"/>
              <a:gd name="connsiteX32" fmla="*/ 249149 w 463532"/>
              <a:gd name="connsiteY32" fmla="*/ 347510 h 463300"/>
              <a:gd name="connsiteX33" fmla="*/ 287390 w 463532"/>
              <a:gd name="connsiteY33" fmla="*/ 347510 h 463300"/>
              <a:gd name="connsiteX34" fmla="*/ 353444 w 463532"/>
              <a:gd name="connsiteY34" fmla="*/ 281457 h 463300"/>
              <a:gd name="connsiteX35" fmla="*/ 353444 w 463532"/>
              <a:gd name="connsiteY35" fmla="*/ 239855 h 463300"/>
              <a:gd name="connsiteX36" fmla="*/ 379031 w 463532"/>
              <a:gd name="connsiteY36" fmla="*/ 179502 h 463300"/>
              <a:gd name="connsiteX37" fmla="*/ 318679 w 463532"/>
              <a:gd name="connsiteY37" fmla="*/ 153914 h 463300"/>
              <a:gd name="connsiteX38" fmla="*/ 293092 w 463532"/>
              <a:gd name="connsiteY38" fmla="*/ 214266 h 463300"/>
              <a:gd name="connsiteX39" fmla="*/ 318679 w 463532"/>
              <a:gd name="connsiteY39" fmla="*/ 239855 h 463300"/>
              <a:gd name="connsiteX40" fmla="*/ 318679 w 463532"/>
              <a:gd name="connsiteY40" fmla="*/ 281457 h 463300"/>
              <a:gd name="connsiteX41" fmla="*/ 287390 w 463532"/>
              <a:gd name="connsiteY41" fmla="*/ 312745 h 463300"/>
              <a:gd name="connsiteX42" fmla="*/ 249149 w 463532"/>
              <a:gd name="connsiteY42" fmla="*/ 312745 h 463300"/>
              <a:gd name="connsiteX43" fmla="*/ 249149 w 463532"/>
              <a:gd name="connsiteY43" fmla="*/ 32702 h 463300"/>
              <a:gd name="connsiteX44" fmla="*/ 274875 w 463532"/>
              <a:gd name="connsiteY44" fmla="*/ 0 h 463300"/>
              <a:gd name="connsiteX45" fmla="*/ 344428 w 463532"/>
              <a:gd name="connsiteY45" fmla="*/ 23316 h 463300"/>
              <a:gd name="connsiteX46" fmla="*/ 375786 w 463532"/>
              <a:gd name="connsiteY46" fmla="*/ 70526 h 463300"/>
              <a:gd name="connsiteX47" fmla="*/ 401187 w 463532"/>
              <a:gd name="connsiteY47" fmla="*/ 83668 h 463300"/>
              <a:gd name="connsiteX48" fmla="*/ 425245 w 463532"/>
              <a:gd name="connsiteY48" fmla="*/ 124783 h 463300"/>
              <a:gd name="connsiteX49" fmla="*/ 432082 w 463532"/>
              <a:gd name="connsiteY49" fmla="*/ 175331 h 463300"/>
              <a:gd name="connsiteX50" fmla="*/ 427956 w 463532"/>
              <a:gd name="connsiteY50" fmla="*/ 201451 h 463300"/>
              <a:gd name="connsiteX51" fmla="*/ 429486 w 463532"/>
              <a:gd name="connsiteY51" fmla="*/ 202147 h 463300"/>
              <a:gd name="connsiteX52" fmla="*/ 450206 w 463532"/>
              <a:gd name="connsiteY52" fmla="*/ 220920 h 463300"/>
              <a:gd name="connsiteX53" fmla="*/ 463533 w 463532"/>
              <a:gd name="connsiteY53" fmla="*/ 288781 h 463300"/>
              <a:gd name="connsiteX54" fmla="*/ 434284 w 463532"/>
              <a:gd name="connsiteY54" fmla="*/ 359122 h 463300"/>
              <a:gd name="connsiteX55" fmla="*/ 404849 w 463532"/>
              <a:gd name="connsiteY55" fmla="*/ 375114 h 463300"/>
              <a:gd name="connsiteX56" fmla="*/ 381232 w 463532"/>
              <a:gd name="connsiteY56" fmla="*/ 424642 h 463300"/>
              <a:gd name="connsiteX57" fmla="*/ 303428 w 463532"/>
              <a:gd name="connsiteY57" fmla="*/ 463301 h 463300"/>
              <a:gd name="connsiteX58" fmla="*/ 267273 w 463532"/>
              <a:gd name="connsiteY58" fmla="*/ 454331 h 463300"/>
              <a:gd name="connsiteX59" fmla="*/ 249149 w 463532"/>
              <a:gd name="connsiteY59" fmla="*/ 420470 h 463300"/>
              <a:gd name="connsiteX60" fmla="*/ 249149 w 463532"/>
              <a:gd name="connsiteY60" fmla="*/ 347510 h 463300"/>
              <a:gd name="connsiteX61" fmla="*/ 139060 w 463532"/>
              <a:gd name="connsiteY61" fmla="*/ 150509 h 463300"/>
              <a:gd name="connsiteX62" fmla="*/ 150648 w 463532"/>
              <a:gd name="connsiteY62" fmla="*/ 138921 h 463300"/>
              <a:gd name="connsiteX63" fmla="*/ 162236 w 463532"/>
              <a:gd name="connsiteY63" fmla="*/ 150509 h 463300"/>
              <a:gd name="connsiteX64" fmla="*/ 150648 w 463532"/>
              <a:gd name="connsiteY64" fmla="*/ 162097 h 463300"/>
              <a:gd name="connsiteX65" fmla="*/ 139060 w 463532"/>
              <a:gd name="connsiteY65" fmla="*/ 150509 h 463300"/>
              <a:gd name="connsiteX66" fmla="*/ 150648 w 463532"/>
              <a:gd name="connsiteY66" fmla="*/ 301157 h 463300"/>
              <a:gd name="connsiteX67" fmla="*/ 139060 w 463532"/>
              <a:gd name="connsiteY67" fmla="*/ 312745 h 463300"/>
              <a:gd name="connsiteX68" fmla="*/ 150648 w 463532"/>
              <a:gd name="connsiteY68" fmla="*/ 324334 h 463300"/>
              <a:gd name="connsiteX69" fmla="*/ 162236 w 463532"/>
              <a:gd name="connsiteY69" fmla="*/ 312745 h 463300"/>
              <a:gd name="connsiteX70" fmla="*/ 150648 w 463532"/>
              <a:gd name="connsiteY70" fmla="*/ 301157 h 463300"/>
              <a:gd name="connsiteX71" fmla="*/ 324473 w 463532"/>
              <a:gd name="connsiteY71" fmla="*/ 196862 h 463300"/>
              <a:gd name="connsiteX72" fmla="*/ 336061 w 463532"/>
              <a:gd name="connsiteY72" fmla="*/ 208451 h 463300"/>
              <a:gd name="connsiteX73" fmla="*/ 347649 w 463532"/>
              <a:gd name="connsiteY73" fmla="*/ 196862 h 463300"/>
              <a:gd name="connsiteX74" fmla="*/ 336061 w 463532"/>
              <a:gd name="connsiteY74" fmla="*/ 185274 h 463300"/>
              <a:gd name="connsiteX75" fmla="*/ 324473 w 463532"/>
              <a:gd name="connsiteY75" fmla="*/ 196862 h 4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63532" h="463300">
                <a:moveTo>
                  <a:pt x="188658" y="0"/>
                </a:moveTo>
                <a:cubicBezTo>
                  <a:pt x="205044" y="0"/>
                  <a:pt x="214384" y="16316"/>
                  <a:pt x="214384" y="32702"/>
                </a:cubicBezTo>
                <a:lnTo>
                  <a:pt x="214384" y="133127"/>
                </a:lnTo>
                <a:lnTo>
                  <a:pt x="193641" y="133127"/>
                </a:lnTo>
                <a:cubicBezTo>
                  <a:pt x="184041" y="109395"/>
                  <a:pt x="157020" y="97938"/>
                  <a:pt x="133288" y="107538"/>
                </a:cubicBezTo>
                <a:cubicBezTo>
                  <a:pt x="109556" y="117138"/>
                  <a:pt x="98099" y="144160"/>
                  <a:pt x="107699" y="167891"/>
                </a:cubicBezTo>
                <a:cubicBezTo>
                  <a:pt x="117299" y="191624"/>
                  <a:pt x="144321" y="203081"/>
                  <a:pt x="168053" y="193478"/>
                </a:cubicBezTo>
                <a:cubicBezTo>
                  <a:pt x="179696" y="188769"/>
                  <a:pt x="188931" y="179535"/>
                  <a:pt x="193641" y="167891"/>
                </a:cubicBezTo>
                <a:lnTo>
                  <a:pt x="214384" y="167891"/>
                </a:lnTo>
                <a:lnTo>
                  <a:pt x="214384" y="420470"/>
                </a:lnTo>
                <a:cubicBezTo>
                  <a:pt x="214384" y="434284"/>
                  <a:pt x="208543" y="448027"/>
                  <a:pt x="196236" y="454308"/>
                </a:cubicBezTo>
                <a:cubicBezTo>
                  <a:pt x="185077" y="460153"/>
                  <a:pt x="172678" y="463238"/>
                  <a:pt x="160081" y="463301"/>
                </a:cubicBezTo>
                <a:cubicBezTo>
                  <a:pt x="125084" y="463301"/>
                  <a:pt x="99057" y="445594"/>
                  <a:pt x="82300" y="424642"/>
                </a:cubicBezTo>
                <a:cubicBezTo>
                  <a:pt x="70695" y="410185"/>
                  <a:pt x="62603" y="393229"/>
                  <a:pt x="58660" y="375114"/>
                </a:cubicBezTo>
                <a:cubicBezTo>
                  <a:pt x="47837" y="371920"/>
                  <a:pt x="37813" y="366469"/>
                  <a:pt x="29249" y="359122"/>
                </a:cubicBezTo>
                <a:cubicBezTo>
                  <a:pt x="12793" y="344961"/>
                  <a:pt x="0" y="322248"/>
                  <a:pt x="0" y="288781"/>
                </a:cubicBezTo>
                <a:cubicBezTo>
                  <a:pt x="0" y="271282"/>
                  <a:pt x="1252" y="256032"/>
                  <a:pt x="4404" y="243216"/>
                </a:cubicBezTo>
                <a:lnTo>
                  <a:pt x="101977" y="243216"/>
                </a:lnTo>
                <a:cubicBezTo>
                  <a:pt x="117691" y="243216"/>
                  <a:pt x="130716" y="254804"/>
                  <a:pt x="132918" y="269892"/>
                </a:cubicBezTo>
                <a:cubicBezTo>
                  <a:pt x="109262" y="279679"/>
                  <a:pt x="98019" y="306789"/>
                  <a:pt x="107805" y="330445"/>
                </a:cubicBezTo>
                <a:cubicBezTo>
                  <a:pt x="117592" y="354099"/>
                  <a:pt x="144702" y="365342"/>
                  <a:pt x="168358" y="355557"/>
                </a:cubicBezTo>
                <a:cubicBezTo>
                  <a:pt x="192014" y="345770"/>
                  <a:pt x="203257" y="318660"/>
                  <a:pt x="193472" y="295004"/>
                </a:cubicBezTo>
                <a:cubicBezTo>
                  <a:pt x="188693" y="283455"/>
                  <a:pt x="179452" y="274323"/>
                  <a:pt x="167845" y="269683"/>
                </a:cubicBezTo>
                <a:cubicBezTo>
                  <a:pt x="165320" y="235169"/>
                  <a:pt x="136584" y="208455"/>
                  <a:pt x="101977" y="208451"/>
                </a:cubicBezTo>
                <a:lnTo>
                  <a:pt x="24104" y="208451"/>
                </a:lnTo>
                <a:cubicBezTo>
                  <a:pt x="27574" y="205581"/>
                  <a:pt x="31438" y="203224"/>
                  <a:pt x="35576" y="201451"/>
                </a:cubicBezTo>
                <a:cubicBezTo>
                  <a:pt x="33187" y="192936"/>
                  <a:pt x="31803" y="184169"/>
                  <a:pt x="31451" y="175331"/>
                </a:cubicBezTo>
                <a:cubicBezTo>
                  <a:pt x="30686" y="158296"/>
                  <a:pt x="33235" y="140566"/>
                  <a:pt x="38288" y="124783"/>
                </a:cubicBezTo>
                <a:cubicBezTo>
                  <a:pt x="43294" y="109255"/>
                  <a:pt x="51220" y="94120"/>
                  <a:pt x="62345" y="83668"/>
                </a:cubicBezTo>
                <a:cubicBezTo>
                  <a:pt x="69324" y="76868"/>
                  <a:pt x="78165" y="72294"/>
                  <a:pt x="87747" y="70526"/>
                </a:cubicBezTo>
                <a:cubicBezTo>
                  <a:pt x="92359" y="51058"/>
                  <a:pt x="104109" y="34974"/>
                  <a:pt x="119105" y="23316"/>
                </a:cubicBezTo>
                <a:cubicBezTo>
                  <a:pt x="138364" y="8297"/>
                  <a:pt x="163604" y="0"/>
                  <a:pt x="188635" y="0"/>
                </a:cubicBezTo>
                <a:close/>
                <a:moveTo>
                  <a:pt x="249149" y="347510"/>
                </a:moveTo>
                <a:lnTo>
                  <a:pt x="287390" y="347510"/>
                </a:lnTo>
                <a:cubicBezTo>
                  <a:pt x="323870" y="347510"/>
                  <a:pt x="353444" y="317937"/>
                  <a:pt x="353444" y="281457"/>
                </a:cubicBezTo>
                <a:lnTo>
                  <a:pt x="353444" y="239855"/>
                </a:lnTo>
                <a:cubicBezTo>
                  <a:pt x="377176" y="230255"/>
                  <a:pt x="388633" y="203234"/>
                  <a:pt x="379031" y="179502"/>
                </a:cubicBezTo>
                <a:cubicBezTo>
                  <a:pt x="369431" y="155770"/>
                  <a:pt x="342411" y="144314"/>
                  <a:pt x="318679" y="153914"/>
                </a:cubicBezTo>
                <a:cubicBezTo>
                  <a:pt x="294946" y="163514"/>
                  <a:pt x="283490" y="190535"/>
                  <a:pt x="293092" y="214266"/>
                </a:cubicBezTo>
                <a:cubicBezTo>
                  <a:pt x="297801" y="225912"/>
                  <a:pt x="307035" y="235145"/>
                  <a:pt x="318679" y="239855"/>
                </a:cubicBezTo>
                <a:lnTo>
                  <a:pt x="318679" y="281457"/>
                </a:lnTo>
                <a:cubicBezTo>
                  <a:pt x="318679" y="298737"/>
                  <a:pt x="304671" y="312745"/>
                  <a:pt x="287390" y="312745"/>
                </a:cubicBezTo>
                <a:lnTo>
                  <a:pt x="249149" y="312745"/>
                </a:lnTo>
                <a:lnTo>
                  <a:pt x="249149" y="32702"/>
                </a:lnTo>
                <a:cubicBezTo>
                  <a:pt x="249149" y="16316"/>
                  <a:pt x="258489" y="0"/>
                  <a:pt x="274875" y="0"/>
                </a:cubicBezTo>
                <a:cubicBezTo>
                  <a:pt x="299952" y="0"/>
                  <a:pt x="325168" y="8297"/>
                  <a:pt x="344428" y="23316"/>
                </a:cubicBezTo>
                <a:cubicBezTo>
                  <a:pt x="359423" y="34974"/>
                  <a:pt x="371174" y="51081"/>
                  <a:pt x="375786" y="70526"/>
                </a:cubicBezTo>
                <a:cubicBezTo>
                  <a:pt x="385520" y="72149"/>
                  <a:pt x="394188" y="77109"/>
                  <a:pt x="401187" y="83668"/>
                </a:cubicBezTo>
                <a:cubicBezTo>
                  <a:pt x="412312" y="94120"/>
                  <a:pt x="420239" y="109231"/>
                  <a:pt x="425245" y="124783"/>
                </a:cubicBezTo>
                <a:cubicBezTo>
                  <a:pt x="430297" y="140566"/>
                  <a:pt x="432847" y="158296"/>
                  <a:pt x="432082" y="175331"/>
                </a:cubicBezTo>
                <a:cubicBezTo>
                  <a:pt x="431688" y="184046"/>
                  <a:pt x="430413" y="192945"/>
                  <a:pt x="427956" y="201451"/>
                </a:cubicBezTo>
                <a:lnTo>
                  <a:pt x="429486" y="202147"/>
                </a:lnTo>
                <a:cubicBezTo>
                  <a:pt x="438061" y="206179"/>
                  <a:pt x="445014" y="212506"/>
                  <a:pt x="450206" y="220920"/>
                </a:cubicBezTo>
                <a:cubicBezTo>
                  <a:pt x="460056" y="236796"/>
                  <a:pt x="463533" y="259648"/>
                  <a:pt x="463533" y="288781"/>
                </a:cubicBezTo>
                <a:cubicBezTo>
                  <a:pt x="463533" y="322271"/>
                  <a:pt x="450739" y="345007"/>
                  <a:pt x="434284" y="359122"/>
                </a:cubicBezTo>
                <a:cubicBezTo>
                  <a:pt x="425713" y="366473"/>
                  <a:pt x="415680" y="371922"/>
                  <a:pt x="404849" y="375114"/>
                </a:cubicBezTo>
                <a:cubicBezTo>
                  <a:pt x="400912" y="393226"/>
                  <a:pt x="392828" y="410180"/>
                  <a:pt x="381232" y="424642"/>
                </a:cubicBezTo>
                <a:cubicBezTo>
                  <a:pt x="364476" y="445594"/>
                  <a:pt x="338448" y="463301"/>
                  <a:pt x="303428" y="463301"/>
                </a:cubicBezTo>
                <a:cubicBezTo>
                  <a:pt x="290832" y="463245"/>
                  <a:pt x="278435" y="460170"/>
                  <a:pt x="267273" y="454331"/>
                </a:cubicBezTo>
                <a:cubicBezTo>
                  <a:pt x="254989" y="448027"/>
                  <a:pt x="249149" y="434284"/>
                  <a:pt x="249149" y="420470"/>
                </a:cubicBezTo>
                <a:lnTo>
                  <a:pt x="249149" y="347510"/>
                </a:lnTo>
                <a:close/>
                <a:moveTo>
                  <a:pt x="139060" y="150509"/>
                </a:moveTo>
                <a:cubicBezTo>
                  <a:pt x="139060" y="144109"/>
                  <a:pt x="144248" y="138921"/>
                  <a:pt x="150648" y="138921"/>
                </a:cubicBezTo>
                <a:cubicBezTo>
                  <a:pt x="157048" y="138921"/>
                  <a:pt x="162236" y="144109"/>
                  <a:pt x="162236" y="150509"/>
                </a:cubicBezTo>
                <a:cubicBezTo>
                  <a:pt x="162236" y="156909"/>
                  <a:pt x="157048" y="162097"/>
                  <a:pt x="150648" y="162097"/>
                </a:cubicBezTo>
                <a:cubicBezTo>
                  <a:pt x="144248" y="162097"/>
                  <a:pt x="139060" y="156909"/>
                  <a:pt x="139060" y="150509"/>
                </a:cubicBezTo>
                <a:close/>
                <a:moveTo>
                  <a:pt x="150648" y="301157"/>
                </a:moveTo>
                <a:cubicBezTo>
                  <a:pt x="144248" y="301157"/>
                  <a:pt x="139060" y="306346"/>
                  <a:pt x="139060" y="312745"/>
                </a:cubicBezTo>
                <a:cubicBezTo>
                  <a:pt x="139060" y="319144"/>
                  <a:pt x="144248" y="324334"/>
                  <a:pt x="150648" y="324334"/>
                </a:cubicBezTo>
                <a:cubicBezTo>
                  <a:pt x="157048" y="324334"/>
                  <a:pt x="162236" y="319144"/>
                  <a:pt x="162236" y="312745"/>
                </a:cubicBezTo>
                <a:cubicBezTo>
                  <a:pt x="162236" y="306346"/>
                  <a:pt x="157048" y="301157"/>
                  <a:pt x="150648" y="301157"/>
                </a:cubicBezTo>
                <a:close/>
                <a:moveTo>
                  <a:pt x="324473" y="196862"/>
                </a:moveTo>
                <a:cubicBezTo>
                  <a:pt x="324473" y="203261"/>
                  <a:pt x="329662" y="208451"/>
                  <a:pt x="336061" y="208451"/>
                </a:cubicBezTo>
                <a:cubicBezTo>
                  <a:pt x="342460" y="208451"/>
                  <a:pt x="347649" y="203261"/>
                  <a:pt x="347649" y="196862"/>
                </a:cubicBezTo>
                <a:cubicBezTo>
                  <a:pt x="347649" y="190463"/>
                  <a:pt x="342460" y="185274"/>
                  <a:pt x="336061" y="185274"/>
                </a:cubicBezTo>
                <a:cubicBezTo>
                  <a:pt x="329662" y="185274"/>
                  <a:pt x="324473" y="190463"/>
                  <a:pt x="324473" y="196862"/>
                </a:cubicBezTo>
                <a:close/>
              </a:path>
            </a:pathLst>
          </a:custGeom>
          <a:gradFill>
            <a:gsLst>
              <a:gs pos="65000">
                <a:srgbClr val="0078D4"/>
              </a:gs>
              <a:gs pos="4000">
                <a:srgbClr val="C03BC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529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" grpId="0"/>
      <p:bldP spid="3" grpId="1"/>
      <p:bldP spid="4" grpId="0"/>
      <p:bldP spid="4" grpId="1"/>
      <p:bldP spid="6" grpId="0"/>
      <p:bldP spid="6" grpId="1"/>
      <p:bldP spid="10" grpId="0"/>
      <p:bldP spid="10" grpId="1"/>
      <p:bldP spid="11" grpId="0"/>
      <p:bldP spid="11" grpId="1"/>
      <p:bldP spid="12" grpId="0"/>
      <p:bldP spid="12" grpId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38BD-E82C-4D12-31EA-32507D3B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Pipeline – Storage centric view</a:t>
            </a:r>
          </a:p>
        </p:txBody>
      </p:sp>
      <p:grpSp>
        <p:nvGrpSpPr>
          <p:cNvPr id="3" name="Group 2" descr="Unstructured Data Storage diagram">
            <a:extLst>
              <a:ext uri="{FF2B5EF4-FFF2-40B4-BE49-F238E27FC236}">
                <a16:creationId xmlns:a16="http://schemas.microsoft.com/office/drawing/2014/main" id="{1537A6EB-2724-26FC-0C0F-F5558DC74EC0}"/>
              </a:ext>
            </a:extLst>
          </p:cNvPr>
          <p:cNvGrpSpPr/>
          <p:nvPr/>
        </p:nvGrpSpPr>
        <p:grpSpPr>
          <a:xfrm>
            <a:off x="657620" y="1502455"/>
            <a:ext cx="11206532" cy="3896087"/>
            <a:chOff x="657620" y="1502455"/>
            <a:chExt cx="11206532" cy="38960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831EADA-1294-14A2-AEAE-39A14800B097}"/>
                </a:ext>
              </a:extLst>
            </p:cNvPr>
            <p:cNvSpPr/>
            <p:nvPr/>
          </p:nvSpPr>
          <p:spPr bwMode="auto">
            <a:xfrm>
              <a:off x="850745" y="2066315"/>
              <a:ext cx="1478278" cy="80772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Data Collection &amp; Ingestion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19C8ACA-3453-A3D0-459C-D5C32A152A57}"/>
                </a:ext>
              </a:extLst>
            </p:cNvPr>
            <p:cNvSpPr/>
            <p:nvPr/>
          </p:nvSpPr>
          <p:spPr bwMode="auto">
            <a:xfrm>
              <a:off x="2780921" y="2076682"/>
              <a:ext cx="1219200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Data Cleaning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26DA16-8669-2A6A-BF9D-B74BCCE5AB7C}"/>
                </a:ext>
              </a:extLst>
            </p:cNvPr>
            <p:cNvSpPr/>
            <p:nvPr/>
          </p:nvSpPr>
          <p:spPr bwMode="auto">
            <a:xfrm>
              <a:off x="4372571" y="2076682"/>
              <a:ext cx="1455724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Data Preparation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2AE8A77-BCDA-69DA-FDD1-64F7341939DB}"/>
                </a:ext>
              </a:extLst>
            </p:cNvPr>
            <p:cNvSpPr/>
            <p:nvPr/>
          </p:nvSpPr>
          <p:spPr bwMode="auto">
            <a:xfrm>
              <a:off x="6657858" y="2057400"/>
              <a:ext cx="2552478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Training &amp; Checkpointing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9F5611-64B9-A1EE-53B0-29325BA90951}"/>
                </a:ext>
              </a:extLst>
            </p:cNvPr>
            <p:cNvSpPr/>
            <p:nvPr/>
          </p:nvSpPr>
          <p:spPr bwMode="auto">
            <a:xfrm>
              <a:off x="9941721" y="2057400"/>
              <a:ext cx="1771665" cy="81663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Model Deployment &amp; Inference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4252189-4556-D3D8-6CD7-788522ECBECA}"/>
                </a:ext>
              </a:extLst>
            </p:cNvPr>
            <p:cNvSpPr/>
            <p:nvPr/>
          </p:nvSpPr>
          <p:spPr bwMode="auto">
            <a:xfrm>
              <a:off x="657620" y="3152376"/>
              <a:ext cx="11170911" cy="2246166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err="1">
                <a:solidFill>
                  <a:srgbClr val="00000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1E89145-29EE-4FE3-CD1A-40362EBDDE91}"/>
                </a:ext>
              </a:extLst>
            </p:cNvPr>
            <p:cNvSpPr/>
            <p:nvPr/>
          </p:nvSpPr>
          <p:spPr bwMode="auto">
            <a:xfrm>
              <a:off x="1180297" y="3715257"/>
              <a:ext cx="99060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Raw Data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C5859E-BB5B-D1E9-525D-3894C86C2C8D}"/>
                </a:ext>
              </a:extLst>
            </p:cNvPr>
            <p:cNvSpPr/>
            <p:nvPr/>
          </p:nvSpPr>
          <p:spPr bwMode="auto">
            <a:xfrm>
              <a:off x="2708504" y="3721075"/>
              <a:ext cx="131826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29326-0EDA-39EF-6489-3AE16F1495B9}"/>
                </a:ext>
              </a:extLst>
            </p:cNvPr>
            <p:cNvSpPr/>
            <p:nvPr/>
          </p:nvSpPr>
          <p:spPr bwMode="auto">
            <a:xfrm>
              <a:off x="4412020" y="3715257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Training Data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D7C6329-DFC7-B1B1-94C5-E18B5FF7757D}"/>
                </a:ext>
              </a:extLst>
            </p:cNvPr>
            <p:cNvSpPr/>
            <p:nvPr/>
          </p:nvSpPr>
          <p:spPr bwMode="auto">
            <a:xfrm>
              <a:off x="10140961" y="3715257"/>
              <a:ext cx="1383027" cy="752118"/>
            </a:xfrm>
            <a:prstGeom prst="roundRect">
              <a:avLst/>
            </a:prstGeom>
            <a:gradFill flip="none" rotWithShape="1">
              <a:gsLst>
                <a:gs pos="0">
                  <a:srgbClr val="C03BC4"/>
                </a:gs>
                <a:gs pos="89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Base Model Weights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12C32F-02D2-F6C7-2A50-865326E45F25}"/>
                </a:ext>
              </a:extLst>
            </p:cNvPr>
            <p:cNvSpPr txBox="1"/>
            <p:nvPr/>
          </p:nvSpPr>
          <p:spPr>
            <a:xfrm>
              <a:off x="4199667" y="4989130"/>
              <a:ext cx="42367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Unstructured Data Storage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A3288962-FF1B-8A27-0F1C-B470703B34CB}"/>
                </a:ext>
              </a:extLst>
            </p:cNvPr>
            <p:cNvSpPr/>
            <p:nvPr/>
          </p:nvSpPr>
          <p:spPr bwMode="auto">
            <a:xfrm>
              <a:off x="7245517" y="3715257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Checkpoint Data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91A3A-F90C-D955-25FC-1C9DFB4A5684}"/>
                </a:ext>
              </a:extLst>
            </p:cNvPr>
            <p:cNvCxnSpPr/>
            <p:nvPr/>
          </p:nvCxnSpPr>
          <p:spPr>
            <a:xfrm>
              <a:off x="865985" y="1817187"/>
              <a:ext cx="1408180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8874BE2-7271-E939-AE9D-1F6E98231170}"/>
                </a:ext>
              </a:extLst>
            </p:cNvPr>
            <p:cNvCxnSpPr>
              <a:cxnSpLocks/>
            </p:cNvCxnSpPr>
            <p:nvPr/>
          </p:nvCxnSpPr>
          <p:spPr>
            <a:xfrm>
              <a:off x="2796161" y="1824910"/>
              <a:ext cx="3032134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795EE9-DC1C-6C82-207E-F80255922E4A}"/>
                </a:ext>
              </a:extLst>
            </p:cNvPr>
            <p:cNvCxnSpPr>
              <a:cxnSpLocks/>
            </p:cNvCxnSpPr>
            <p:nvPr/>
          </p:nvCxnSpPr>
          <p:spPr>
            <a:xfrm>
              <a:off x="6522903" y="1805628"/>
              <a:ext cx="2956377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A3192A0-7352-D202-16E2-C5AD293BC77C}"/>
                </a:ext>
              </a:extLst>
            </p:cNvPr>
            <p:cNvSpPr txBox="1"/>
            <p:nvPr/>
          </p:nvSpPr>
          <p:spPr>
            <a:xfrm>
              <a:off x="879790" y="1517342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Ingestion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473EE47-7469-167D-2689-1A855C537E36}"/>
                </a:ext>
              </a:extLst>
            </p:cNvPr>
            <p:cNvSpPr txBox="1"/>
            <p:nvPr/>
          </p:nvSpPr>
          <p:spPr>
            <a:xfrm>
              <a:off x="2804673" y="1541595"/>
              <a:ext cx="28420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Training Data Preparation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D63E9E5-942F-1A76-0AC5-652F55633760}"/>
                </a:ext>
              </a:extLst>
            </p:cNvPr>
            <p:cNvSpPr txBox="1"/>
            <p:nvPr/>
          </p:nvSpPr>
          <p:spPr>
            <a:xfrm>
              <a:off x="6522903" y="1517342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Training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18A43F1-1F2D-3CEC-884F-7BFE29DF11DB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99" y="1805628"/>
              <a:ext cx="1580110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F6C6D04-1B1F-14BA-7FC2-7F91E9A0F385}"/>
                </a:ext>
              </a:extLst>
            </p:cNvPr>
            <p:cNvSpPr txBox="1"/>
            <p:nvPr/>
          </p:nvSpPr>
          <p:spPr>
            <a:xfrm>
              <a:off x="10063507" y="1502455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Inferencing</a:t>
              </a: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63CA2CD1-AF8F-07A3-7A81-A393CFAFFD67}"/>
                </a:ext>
              </a:extLst>
            </p:cNvPr>
            <p:cNvCxnSpPr>
              <a:endCxn id="12" idx="1"/>
            </p:cNvCxnSpPr>
            <p:nvPr/>
          </p:nvCxnSpPr>
          <p:spPr>
            <a:xfrm rot="16200000" flipH="1">
              <a:off x="477897" y="3388915"/>
              <a:ext cx="1217281" cy="18752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0E41CE0-4236-E706-464E-E8799597C25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2170897" y="2476732"/>
              <a:ext cx="610024" cy="161458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9AC23543-08B0-5565-5D87-45744357AFC2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4026764" y="2476732"/>
              <a:ext cx="345807" cy="162040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35B495F8-AC5C-3830-1E8E-45F8DDA7B724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5795047" y="2457450"/>
              <a:ext cx="862811" cy="163386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0ACE27-5CB3-7457-023C-4CEB8EE9D90C}"/>
                </a:ext>
              </a:extLst>
            </p:cNvPr>
            <p:cNvCxnSpPr>
              <a:stCxn id="80" idx="3"/>
              <a:endCxn id="17" idx="1"/>
            </p:cNvCxnSpPr>
            <p:nvPr/>
          </p:nvCxnSpPr>
          <p:spPr>
            <a:xfrm>
              <a:off x="8628544" y="4091316"/>
              <a:ext cx="15124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4E7C65-093D-0AC0-3D70-4641C6BB8304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3367634" y="2874034"/>
              <a:ext cx="0" cy="84704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182EA83-4DDC-2A70-285C-E446AA20B811}"/>
                </a:ext>
              </a:extLst>
            </p:cNvPr>
            <p:cNvCxnSpPr>
              <a:cxnSpLocks/>
              <a:stCxn id="7" idx="2"/>
              <a:endCxn id="15" idx="0"/>
            </p:cNvCxnSpPr>
            <p:nvPr/>
          </p:nvCxnSpPr>
          <p:spPr>
            <a:xfrm>
              <a:off x="5100433" y="2876782"/>
              <a:ext cx="3101" cy="83847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1B693B-273B-28FB-AEE4-71A6CC4C6173}"/>
                </a:ext>
              </a:extLst>
            </p:cNvPr>
            <p:cNvCxnSpPr>
              <a:cxnSpLocks/>
              <a:stCxn id="9" idx="2"/>
              <a:endCxn id="80" idx="0"/>
            </p:cNvCxnSpPr>
            <p:nvPr/>
          </p:nvCxnSpPr>
          <p:spPr>
            <a:xfrm>
              <a:off x="7934097" y="2857500"/>
              <a:ext cx="2934" cy="85775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F196B2-9434-2FDA-F76E-10CE38A4F55E}"/>
                </a:ext>
              </a:extLst>
            </p:cNvPr>
            <p:cNvCxnSpPr>
              <a:cxnSpLocks/>
              <a:stCxn id="17" idx="0"/>
              <a:endCxn id="10" idx="2"/>
            </p:cNvCxnSpPr>
            <p:nvPr/>
          </p:nvCxnSpPr>
          <p:spPr>
            <a:xfrm flipH="1" flipV="1">
              <a:off x="10827554" y="2874033"/>
              <a:ext cx="4921" cy="8412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62486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38BD-E82C-4D12-31EA-32507D3B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Fine-Tuning – Storage centric view</a:t>
            </a:r>
          </a:p>
        </p:txBody>
      </p:sp>
      <p:grpSp>
        <p:nvGrpSpPr>
          <p:cNvPr id="3" name="Group 2" descr="diagram">
            <a:extLst>
              <a:ext uri="{FF2B5EF4-FFF2-40B4-BE49-F238E27FC236}">
                <a16:creationId xmlns:a16="http://schemas.microsoft.com/office/drawing/2014/main" id="{482AF6A8-9A1F-4AEE-5899-8605E1DABAF9}"/>
              </a:ext>
            </a:extLst>
          </p:cNvPr>
          <p:cNvGrpSpPr/>
          <p:nvPr/>
        </p:nvGrpSpPr>
        <p:grpSpPr>
          <a:xfrm>
            <a:off x="657620" y="1502455"/>
            <a:ext cx="11206532" cy="3896087"/>
            <a:chOff x="657620" y="1502455"/>
            <a:chExt cx="11206532" cy="38960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831EADA-1294-14A2-AEAE-39A14800B097}"/>
                </a:ext>
              </a:extLst>
            </p:cNvPr>
            <p:cNvSpPr/>
            <p:nvPr/>
          </p:nvSpPr>
          <p:spPr bwMode="auto">
            <a:xfrm>
              <a:off x="850745" y="2066315"/>
              <a:ext cx="1478278" cy="80772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Domain Data Collection &amp; Ingestion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19C8ACA-3453-A3D0-459C-D5C32A152A57}"/>
                </a:ext>
              </a:extLst>
            </p:cNvPr>
            <p:cNvSpPr/>
            <p:nvPr/>
          </p:nvSpPr>
          <p:spPr bwMode="auto">
            <a:xfrm>
              <a:off x="2780921" y="2076682"/>
              <a:ext cx="1219200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Data Cleaning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026DA16-8669-2A6A-BF9D-B74BCCE5AB7C}"/>
                </a:ext>
              </a:extLst>
            </p:cNvPr>
            <p:cNvSpPr/>
            <p:nvPr/>
          </p:nvSpPr>
          <p:spPr bwMode="auto">
            <a:xfrm>
              <a:off x="4372571" y="2076682"/>
              <a:ext cx="1455724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Data Preparation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2AE8A77-BCDA-69DA-FDD1-64F7341939DB}"/>
                </a:ext>
              </a:extLst>
            </p:cNvPr>
            <p:cNvSpPr/>
            <p:nvPr/>
          </p:nvSpPr>
          <p:spPr bwMode="auto">
            <a:xfrm>
              <a:off x="6657858" y="2057400"/>
              <a:ext cx="2886736" cy="800100"/>
            </a:xfrm>
            <a:prstGeom prst="roundRect">
              <a:avLst/>
            </a:prstGeom>
            <a:solidFill>
              <a:srgbClr val="2A446F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Fine-Tuning  &amp; Checkpointing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9F5611-64B9-A1EE-53B0-29325BA90951}"/>
                </a:ext>
              </a:extLst>
            </p:cNvPr>
            <p:cNvSpPr/>
            <p:nvPr/>
          </p:nvSpPr>
          <p:spPr bwMode="auto">
            <a:xfrm>
              <a:off x="9941721" y="2057400"/>
              <a:ext cx="1771665" cy="81663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Model Deployment &amp; Inference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4252189-4556-D3D8-6CD7-788522ECBECA}"/>
                </a:ext>
              </a:extLst>
            </p:cNvPr>
            <p:cNvSpPr/>
            <p:nvPr/>
          </p:nvSpPr>
          <p:spPr bwMode="auto">
            <a:xfrm>
              <a:off x="657620" y="3152376"/>
              <a:ext cx="11170911" cy="2246166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err="1">
                <a:solidFill>
                  <a:srgbClr val="00000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1E89145-29EE-4FE3-CD1A-40362EBDDE91}"/>
                </a:ext>
              </a:extLst>
            </p:cNvPr>
            <p:cNvSpPr/>
            <p:nvPr/>
          </p:nvSpPr>
          <p:spPr bwMode="auto">
            <a:xfrm>
              <a:off x="1180297" y="3715257"/>
              <a:ext cx="99060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Raw Data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C5859E-BB5B-D1E9-525D-3894C86C2C8D}"/>
                </a:ext>
              </a:extLst>
            </p:cNvPr>
            <p:cNvSpPr/>
            <p:nvPr/>
          </p:nvSpPr>
          <p:spPr bwMode="auto">
            <a:xfrm>
              <a:off x="2708504" y="3721075"/>
              <a:ext cx="131826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729326-0EDA-39EF-6489-3AE16F1495B9}"/>
                </a:ext>
              </a:extLst>
            </p:cNvPr>
            <p:cNvSpPr/>
            <p:nvPr/>
          </p:nvSpPr>
          <p:spPr bwMode="auto">
            <a:xfrm>
              <a:off x="4424488" y="3715257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Training Data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D7C6329-DFC7-B1B1-94C5-E18B5FF7757D}"/>
                </a:ext>
              </a:extLst>
            </p:cNvPr>
            <p:cNvSpPr/>
            <p:nvPr/>
          </p:nvSpPr>
          <p:spPr bwMode="auto">
            <a:xfrm>
              <a:off x="10140961" y="3715257"/>
              <a:ext cx="1383027" cy="752118"/>
            </a:xfrm>
            <a:prstGeom prst="roundRect">
              <a:avLst/>
            </a:prstGeom>
            <a:gradFill flip="none" rotWithShape="1">
              <a:gsLst>
                <a:gs pos="0">
                  <a:srgbClr val="FF5C39"/>
                </a:gs>
                <a:gs pos="68000">
                  <a:srgbClr val="B237B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Fine Tuned Model Weights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A3288962-FF1B-8A27-0F1C-B470703B34CB}"/>
                </a:ext>
              </a:extLst>
            </p:cNvPr>
            <p:cNvSpPr/>
            <p:nvPr/>
          </p:nvSpPr>
          <p:spPr bwMode="auto">
            <a:xfrm>
              <a:off x="8161567" y="3715257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Checkpoint Data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91A3A-F90C-D955-25FC-1C9DFB4A5684}"/>
                </a:ext>
              </a:extLst>
            </p:cNvPr>
            <p:cNvCxnSpPr/>
            <p:nvPr/>
          </p:nvCxnSpPr>
          <p:spPr>
            <a:xfrm>
              <a:off x="865985" y="1817187"/>
              <a:ext cx="1408180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8874BE2-7271-E939-AE9D-1F6E98231170}"/>
                </a:ext>
              </a:extLst>
            </p:cNvPr>
            <p:cNvCxnSpPr>
              <a:cxnSpLocks/>
            </p:cNvCxnSpPr>
            <p:nvPr/>
          </p:nvCxnSpPr>
          <p:spPr>
            <a:xfrm>
              <a:off x="2796161" y="1824910"/>
              <a:ext cx="3032134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795EE9-DC1C-6C82-207E-F80255922E4A}"/>
                </a:ext>
              </a:extLst>
            </p:cNvPr>
            <p:cNvCxnSpPr>
              <a:cxnSpLocks/>
            </p:cNvCxnSpPr>
            <p:nvPr/>
          </p:nvCxnSpPr>
          <p:spPr>
            <a:xfrm>
              <a:off x="6522903" y="1805628"/>
              <a:ext cx="2956377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A3192A0-7352-D202-16E2-C5AD293BC77C}"/>
                </a:ext>
              </a:extLst>
            </p:cNvPr>
            <p:cNvSpPr txBox="1"/>
            <p:nvPr/>
          </p:nvSpPr>
          <p:spPr>
            <a:xfrm>
              <a:off x="879790" y="1517342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Ingestion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473EE47-7469-167D-2689-1A855C537E36}"/>
                </a:ext>
              </a:extLst>
            </p:cNvPr>
            <p:cNvSpPr txBox="1"/>
            <p:nvPr/>
          </p:nvSpPr>
          <p:spPr>
            <a:xfrm>
              <a:off x="2804673" y="1541595"/>
              <a:ext cx="28420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Training Data Preparation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D63E9E5-942F-1A76-0AC5-652F55633760}"/>
                </a:ext>
              </a:extLst>
            </p:cNvPr>
            <p:cNvSpPr txBox="1"/>
            <p:nvPr/>
          </p:nvSpPr>
          <p:spPr>
            <a:xfrm>
              <a:off x="6522903" y="1517342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Fine-Tuning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18A43F1-1F2D-3CEC-884F-7BFE29DF11DB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499" y="1805628"/>
              <a:ext cx="1580110" cy="0"/>
            </a:xfrm>
            <a:prstGeom prst="line">
              <a:avLst/>
            </a:prstGeom>
            <a:ln>
              <a:solidFill>
                <a:srgbClr val="0070C0"/>
              </a:solidFill>
              <a:headEnd type="diamond" w="sm" len="med"/>
              <a:tailEnd type="diamond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F6C6D04-1B1F-14BA-7FC2-7F91E9A0F385}"/>
                </a:ext>
              </a:extLst>
            </p:cNvPr>
            <p:cNvSpPr txBox="1"/>
            <p:nvPr/>
          </p:nvSpPr>
          <p:spPr>
            <a:xfrm>
              <a:off x="10063507" y="1502455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Inferencing</a:t>
              </a: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63CA2CD1-AF8F-07A3-7A81-A393CFAFFD67}"/>
                </a:ext>
              </a:extLst>
            </p:cNvPr>
            <p:cNvCxnSpPr>
              <a:endCxn id="12" idx="1"/>
            </p:cNvCxnSpPr>
            <p:nvPr/>
          </p:nvCxnSpPr>
          <p:spPr>
            <a:xfrm rot="16200000" flipH="1">
              <a:off x="477897" y="3388915"/>
              <a:ext cx="1217281" cy="187520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C0E41CE0-4236-E706-464E-E8799597C25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2170897" y="2476732"/>
              <a:ext cx="610024" cy="161458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9AC23543-08B0-5565-5D87-45744357AFC2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4026764" y="2476732"/>
              <a:ext cx="345807" cy="162040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0ACE27-5CB3-7457-023C-4CEB8EE9D90C}"/>
                </a:ext>
              </a:extLst>
            </p:cNvPr>
            <p:cNvCxnSpPr>
              <a:stCxn id="80" idx="3"/>
              <a:endCxn id="17" idx="1"/>
            </p:cNvCxnSpPr>
            <p:nvPr/>
          </p:nvCxnSpPr>
          <p:spPr>
            <a:xfrm>
              <a:off x="9544594" y="4091316"/>
              <a:ext cx="596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4E7C65-093D-0AC0-3D70-4641C6BB8304}"/>
                </a:ext>
              </a:extLst>
            </p:cNvPr>
            <p:cNvCxnSpPr>
              <a:cxnSpLocks/>
            </p:cNvCxnSpPr>
            <p:nvPr/>
          </p:nvCxnSpPr>
          <p:spPr>
            <a:xfrm>
              <a:off x="3367634" y="2874034"/>
              <a:ext cx="0" cy="85775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182EA83-4DDC-2A70-285C-E446AA20B811}"/>
                </a:ext>
              </a:extLst>
            </p:cNvPr>
            <p:cNvCxnSpPr>
              <a:cxnSpLocks/>
              <a:stCxn id="7" idx="2"/>
              <a:endCxn id="15" idx="0"/>
            </p:cNvCxnSpPr>
            <p:nvPr/>
          </p:nvCxnSpPr>
          <p:spPr>
            <a:xfrm>
              <a:off x="5100433" y="2876782"/>
              <a:ext cx="15569" cy="83847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1B693B-273B-28FB-AEE4-71A6CC4C6173}"/>
                </a:ext>
              </a:extLst>
            </p:cNvPr>
            <p:cNvCxnSpPr>
              <a:cxnSpLocks/>
            </p:cNvCxnSpPr>
            <p:nvPr/>
          </p:nvCxnSpPr>
          <p:spPr>
            <a:xfrm>
              <a:off x="8923059" y="2874034"/>
              <a:ext cx="1255" cy="85775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F196B2-9434-2FDA-F76E-10CE38A4F55E}"/>
                </a:ext>
              </a:extLst>
            </p:cNvPr>
            <p:cNvCxnSpPr>
              <a:cxnSpLocks/>
              <a:stCxn id="17" idx="0"/>
              <a:endCxn id="10" idx="2"/>
            </p:cNvCxnSpPr>
            <p:nvPr/>
          </p:nvCxnSpPr>
          <p:spPr>
            <a:xfrm flipH="1" flipV="1">
              <a:off x="10827554" y="2874032"/>
              <a:ext cx="4921" cy="84122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A947DF8-2012-841C-7BB4-EA5196E1162A}"/>
                </a:ext>
              </a:extLst>
            </p:cNvPr>
            <p:cNvSpPr/>
            <p:nvPr/>
          </p:nvSpPr>
          <p:spPr bwMode="auto">
            <a:xfrm>
              <a:off x="6436602" y="3715257"/>
              <a:ext cx="1383027" cy="752118"/>
            </a:xfrm>
            <a:prstGeom prst="roundRect">
              <a:avLst/>
            </a:prstGeom>
            <a:gradFill flip="none" rotWithShape="1">
              <a:gsLst>
                <a:gs pos="0">
                  <a:srgbClr val="C03BC4"/>
                </a:gs>
                <a:gs pos="89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Base Model Weights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56CB1A-9A77-74A5-A024-EDF383561EEA}"/>
                </a:ext>
              </a:extLst>
            </p:cNvPr>
            <p:cNvSpPr txBox="1"/>
            <p:nvPr/>
          </p:nvSpPr>
          <p:spPr>
            <a:xfrm>
              <a:off x="4199667" y="4989130"/>
              <a:ext cx="42367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Unstructured Data Storage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EBCCAC7-2175-7543-823B-B0E83F16DA9C}"/>
                </a:ext>
              </a:extLst>
            </p:cNvPr>
            <p:cNvSpPr/>
            <p:nvPr/>
          </p:nvSpPr>
          <p:spPr bwMode="auto">
            <a:xfrm>
              <a:off x="4336835" y="3396972"/>
              <a:ext cx="3661073" cy="1477272"/>
            </a:xfrm>
            <a:prstGeom prst="roundRect">
              <a:avLst/>
            </a:prstGeom>
            <a:noFill/>
            <a:ln w="22225">
              <a:solidFill>
                <a:srgbClr val="0078D4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E21EC9-0C54-36FB-72CB-375DC1A88B98}"/>
                </a:ext>
              </a:extLst>
            </p:cNvPr>
            <p:cNvSpPr txBox="1"/>
            <p:nvPr/>
          </p:nvSpPr>
          <p:spPr>
            <a:xfrm>
              <a:off x="5991238" y="3814645"/>
              <a:ext cx="34480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A19E10D-AF08-FE54-CDED-AE3F02F93A53}"/>
                </a:ext>
              </a:extLst>
            </p:cNvPr>
            <p:cNvCxnSpPr>
              <a:cxnSpLocks/>
              <a:stCxn id="25" idx="0"/>
              <a:endCxn id="9" idx="1"/>
            </p:cNvCxnSpPr>
            <p:nvPr/>
          </p:nvCxnSpPr>
          <p:spPr>
            <a:xfrm rot="5400000" flipH="1" flipV="1">
              <a:off x="5942854" y="2681968"/>
              <a:ext cx="939522" cy="490486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solid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823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1">
            <a:extLst>
              <a:ext uri="{FF2B5EF4-FFF2-40B4-BE49-F238E27FC236}">
                <a16:creationId xmlns:a16="http://schemas.microsoft.com/office/drawing/2014/main" id="{025E03AC-7DB1-1E0C-A17B-EA8E3E944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95939" y="4685702"/>
            <a:ext cx="5469574" cy="2037314"/>
          </a:xfrm>
          <a:prstGeom prst="roundRect">
            <a:avLst>
              <a:gd name="adj" fmla="val 10091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Rounded Rectangle 1">
            <a:extLst>
              <a:ext uri="{FF2B5EF4-FFF2-40B4-BE49-F238E27FC236}">
                <a16:creationId xmlns:a16="http://schemas.microsoft.com/office/drawing/2014/main" id="{7E00A55A-C747-ADC5-3C98-AEF353291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6487" y="4697065"/>
            <a:ext cx="5269799" cy="2025951"/>
          </a:xfrm>
          <a:prstGeom prst="roundRect">
            <a:avLst>
              <a:gd name="adj" fmla="val 8842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C38BD-E82C-4D12-31EA-32507D3B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Pipeline - Storage Requirements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9486EC-BC12-A43A-6359-91045D4E0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19803" y="5042716"/>
            <a:ext cx="0" cy="113823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 descr="diagram">
            <a:extLst>
              <a:ext uri="{FF2B5EF4-FFF2-40B4-BE49-F238E27FC236}">
                <a16:creationId xmlns:a16="http://schemas.microsoft.com/office/drawing/2014/main" id="{5C57078D-2FCC-89D5-6CB3-73BD2803D3E4}"/>
              </a:ext>
            </a:extLst>
          </p:cNvPr>
          <p:cNvGrpSpPr/>
          <p:nvPr/>
        </p:nvGrpSpPr>
        <p:grpSpPr>
          <a:xfrm>
            <a:off x="515867" y="1287850"/>
            <a:ext cx="11237769" cy="2782864"/>
            <a:chOff x="515867" y="1287850"/>
            <a:chExt cx="11237769" cy="2782864"/>
          </a:xfrm>
        </p:grpSpPr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8CFB341-9F35-286E-EDC6-C9451C7C214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18952" y="2218812"/>
              <a:ext cx="1048478" cy="161444"/>
            </a:xfrm>
            <a:prstGeom prst="bentConnector2">
              <a:avLst/>
            </a:prstGeom>
            <a:ln w="19050">
              <a:solidFill>
                <a:schemeClr val="bg1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48BECEE9-6945-F3BA-6760-E8561380C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4513" y="1743073"/>
              <a:ext cx="249455" cy="1080700"/>
            </a:xfrm>
            <a:prstGeom prst="bentConnector2">
              <a:avLst/>
            </a:prstGeom>
            <a:ln w="19050">
              <a:solidFill>
                <a:schemeClr val="bg1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E1B850-7193-2C31-17EE-DB8415C891BD}"/>
                </a:ext>
              </a:extLst>
            </p:cNvPr>
            <p:cNvCxnSpPr>
              <a:cxnSpLocks/>
            </p:cNvCxnSpPr>
            <p:nvPr/>
          </p:nvCxnSpPr>
          <p:spPr>
            <a:xfrm>
              <a:off x="2723283" y="1788229"/>
              <a:ext cx="0" cy="672419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E186AFC-1552-947A-9C5F-1529140E74FC}"/>
                </a:ext>
              </a:extLst>
            </p:cNvPr>
            <p:cNvCxnSpPr>
              <a:cxnSpLocks/>
            </p:cNvCxnSpPr>
            <p:nvPr/>
          </p:nvCxnSpPr>
          <p:spPr>
            <a:xfrm>
              <a:off x="4732006" y="1754794"/>
              <a:ext cx="0" cy="662239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Arrow: Up 68">
              <a:extLst>
                <a:ext uri="{FF2B5EF4-FFF2-40B4-BE49-F238E27FC236}">
                  <a16:creationId xmlns:a16="http://schemas.microsoft.com/office/drawing/2014/main" id="{462DBFA3-AFAD-C78E-2D56-D8278291B962}"/>
                </a:ext>
              </a:extLst>
            </p:cNvPr>
            <p:cNvSpPr/>
            <p:nvPr/>
          </p:nvSpPr>
          <p:spPr bwMode="auto">
            <a:xfrm>
              <a:off x="10886111" y="1594660"/>
              <a:ext cx="132881" cy="84582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121F3B4B-00B5-7C5F-9242-E28E0E709C2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87119" y="1918743"/>
              <a:ext cx="627626" cy="3689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prstDash val="sysDot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42DED0B-F499-11C0-A852-247CD3134CA0}"/>
                </a:ext>
              </a:extLst>
            </p:cNvPr>
            <p:cNvCxnSpPr/>
            <p:nvPr/>
          </p:nvCxnSpPr>
          <p:spPr>
            <a:xfrm>
              <a:off x="6391315" y="1775295"/>
              <a:ext cx="0" cy="264673"/>
            </a:xfrm>
            <a:prstGeom prst="line">
              <a:avLst/>
            </a:prstGeom>
            <a:ln w="38100">
              <a:solidFill>
                <a:schemeClr val="bg1"/>
              </a:solidFill>
              <a:headEnd type="triangl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8583F38-BD59-66F4-D009-D2AD594077C6}"/>
                </a:ext>
              </a:extLst>
            </p:cNvPr>
            <p:cNvSpPr txBox="1"/>
            <p:nvPr/>
          </p:nvSpPr>
          <p:spPr>
            <a:xfrm>
              <a:off x="1006200" y="1401828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Ingestion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14C958-4944-25E2-84BA-B1CEDC9196D6}"/>
                </a:ext>
              </a:extLst>
            </p:cNvPr>
            <p:cNvSpPr txBox="1"/>
            <p:nvPr/>
          </p:nvSpPr>
          <p:spPr>
            <a:xfrm>
              <a:off x="4367536" y="1416945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Preparation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3AF1C80-15AE-1299-7AB0-49153D912781}"/>
                </a:ext>
              </a:extLst>
            </p:cNvPr>
            <p:cNvSpPr txBox="1"/>
            <p:nvPr/>
          </p:nvSpPr>
          <p:spPr>
            <a:xfrm>
              <a:off x="7749566" y="1396310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Training / Fine-Tuning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C1A9993-9F29-D41B-7FA4-7D6E287F67AC}"/>
                </a:ext>
              </a:extLst>
            </p:cNvPr>
            <p:cNvSpPr txBox="1"/>
            <p:nvPr/>
          </p:nvSpPr>
          <p:spPr>
            <a:xfrm>
              <a:off x="9780039" y="1390578"/>
              <a:ext cx="18006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Inferencing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1145662E-FE4C-C9B9-12AD-6258993483B4}"/>
                </a:ext>
              </a:extLst>
            </p:cNvPr>
            <p:cNvSpPr/>
            <p:nvPr/>
          </p:nvSpPr>
          <p:spPr bwMode="auto">
            <a:xfrm>
              <a:off x="515867" y="1287850"/>
              <a:ext cx="1800645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A63279F5-5C8B-1F7C-60AC-F6ABFBD3C82C}"/>
                </a:ext>
              </a:extLst>
            </p:cNvPr>
            <p:cNvSpPr/>
            <p:nvPr/>
          </p:nvSpPr>
          <p:spPr bwMode="auto">
            <a:xfrm>
              <a:off x="2532919" y="1287850"/>
              <a:ext cx="4901987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E36D6403-F95E-C9CC-567C-BEBA650848BA}"/>
                </a:ext>
              </a:extLst>
            </p:cNvPr>
            <p:cNvSpPr/>
            <p:nvPr/>
          </p:nvSpPr>
          <p:spPr bwMode="auto">
            <a:xfrm>
              <a:off x="7579904" y="1287850"/>
              <a:ext cx="1970307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00E57F62-8842-7AFD-822F-D416C2AC77D3}"/>
                </a:ext>
              </a:extLst>
            </p:cNvPr>
            <p:cNvSpPr/>
            <p:nvPr/>
          </p:nvSpPr>
          <p:spPr bwMode="auto">
            <a:xfrm>
              <a:off x="9695209" y="1287850"/>
              <a:ext cx="1970307" cy="46390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6FB8C4F-E70A-1908-0529-9C000A10772F}"/>
                </a:ext>
              </a:extLst>
            </p:cNvPr>
            <p:cNvSpPr/>
            <p:nvPr/>
          </p:nvSpPr>
          <p:spPr bwMode="auto">
            <a:xfrm>
              <a:off x="582725" y="1824548"/>
              <a:ext cx="11170911" cy="2246166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err="1">
                <a:solidFill>
                  <a:srgbClr val="00000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DC9962-7DDD-3D94-DE20-7ADF12DB4DC7}"/>
                </a:ext>
              </a:extLst>
            </p:cNvPr>
            <p:cNvSpPr/>
            <p:nvPr/>
          </p:nvSpPr>
          <p:spPr bwMode="auto">
            <a:xfrm>
              <a:off x="1105402" y="2492033"/>
              <a:ext cx="99060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Raw Data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3DBE069-93A7-C7EF-487A-70063CDE85EB}"/>
                </a:ext>
              </a:extLst>
            </p:cNvPr>
            <p:cNvSpPr/>
            <p:nvPr/>
          </p:nvSpPr>
          <p:spPr bwMode="auto">
            <a:xfrm>
              <a:off x="2633609" y="2497851"/>
              <a:ext cx="1318260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Cleansed Data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D2F9102-8A18-9E96-9168-725E4E81D84E}"/>
                </a:ext>
              </a:extLst>
            </p:cNvPr>
            <p:cNvSpPr/>
            <p:nvPr/>
          </p:nvSpPr>
          <p:spPr bwMode="auto">
            <a:xfrm>
              <a:off x="4370373" y="2492033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Training Data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3CDE210-2606-F655-408C-F6A97CD763E8}"/>
                </a:ext>
              </a:extLst>
            </p:cNvPr>
            <p:cNvSpPr/>
            <p:nvPr/>
          </p:nvSpPr>
          <p:spPr bwMode="auto">
            <a:xfrm>
              <a:off x="10066066" y="2492033"/>
              <a:ext cx="1383027" cy="752118"/>
            </a:xfrm>
            <a:prstGeom prst="roundRect">
              <a:avLst/>
            </a:prstGeom>
            <a:gradFill flip="none" rotWithShape="1">
              <a:gsLst>
                <a:gs pos="0">
                  <a:srgbClr val="FF5C39"/>
                </a:gs>
                <a:gs pos="68000">
                  <a:srgbClr val="B237B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Fine Tuned Model Weights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B1A531-4D73-F50E-D82E-792344F922D7}"/>
                </a:ext>
              </a:extLst>
            </p:cNvPr>
            <p:cNvSpPr/>
            <p:nvPr/>
          </p:nvSpPr>
          <p:spPr bwMode="auto">
            <a:xfrm>
              <a:off x="8086672" y="2492033"/>
              <a:ext cx="1383027" cy="7521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4925">
              <a:gradFill flip="none" rotWithShape="1">
                <a:gsLst>
                  <a:gs pos="0">
                    <a:srgbClr val="C03BC4"/>
                  </a:gs>
                  <a:gs pos="74000">
                    <a:srgbClr val="0078D4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Checkpoint Data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8F9F39C-26E5-5B9A-CB81-2DEFFDDFF6DF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rot="16200000" flipH="1">
              <a:off x="492886" y="2255576"/>
              <a:ext cx="1043542" cy="181489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96CDD31-F5F5-5B79-F91A-2BECCDDC7DAC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096002" y="1824548"/>
              <a:ext cx="310533" cy="1043544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A4F25981-895D-82E1-A99B-CAC7E0BF369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951869" y="1824548"/>
              <a:ext cx="154618" cy="1049362"/>
            </a:xfrm>
            <a:prstGeom prst="bentConnector2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C6C8F94-CF56-DC76-7FAA-CDE98A96CEFF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9469699" y="2868092"/>
              <a:ext cx="596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B87C7FA-E192-99A9-82D6-543BA8FF40F1}"/>
                </a:ext>
              </a:extLst>
            </p:cNvPr>
            <p:cNvCxnSpPr>
              <a:cxnSpLocks/>
            </p:cNvCxnSpPr>
            <p:nvPr/>
          </p:nvCxnSpPr>
          <p:spPr>
            <a:xfrm>
              <a:off x="8849419" y="1824548"/>
              <a:ext cx="0" cy="68401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05D4DE7-4331-3460-3508-A27A5B84215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0757580" y="1824548"/>
              <a:ext cx="0" cy="66748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3847F0F-12F8-010F-7F38-D1F345D8877B}"/>
                </a:ext>
              </a:extLst>
            </p:cNvPr>
            <p:cNvSpPr/>
            <p:nvPr/>
          </p:nvSpPr>
          <p:spPr bwMode="auto">
            <a:xfrm>
              <a:off x="6361707" y="2492033"/>
              <a:ext cx="1383027" cy="752118"/>
            </a:xfrm>
            <a:prstGeom prst="roundRect">
              <a:avLst/>
            </a:prstGeom>
            <a:gradFill flip="none" rotWithShape="1">
              <a:gsLst>
                <a:gs pos="0">
                  <a:srgbClr val="C03BC4"/>
                </a:gs>
                <a:gs pos="89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Base Model Weights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A44479-A583-CEA6-8507-4E17FAC93CE9}"/>
                </a:ext>
              </a:extLst>
            </p:cNvPr>
            <p:cNvSpPr txBox="1"/>
            <p:nvPr/>
          </p:nvSpPr>
          <p:spPr>
            <a:xfrm>
              <a:off x="4049819" y="3697094"/>
              <a:ext cx="42367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Unstructured Data Storage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6154E27-6B76-DA25-398C-54194E8B79EB}"/>
                </a:ext>
              </a:extLst>
            </p:cNvPr>
            <p:cNvSpPr/>
            <p:nvPr/>
          </p:nvSpPr>
          <p:spPr bwMode="auto">
            <a:xfrm>
              <a:off x="4261940" y="2173748"/>
              <a:ext cx="3661073" cy="1477272"/>
            </a:xfrm>
            <a:prstGeom prst="roundRect">
              <a:avLst/>
            </a:prstGeom>
            <a:noFill/>
            <a:ln w="22225">
              <a:solidFill>
                <a:srgbClr val="0078D4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27D1F4-4E11-37E1-582C-032C5B6778F7}"/>
                </a:ext>
              </a:extLst>
            </p:cNvPr>
            <p:cNvSpPr txBox="1"/>
            <p:nvPr/>
          </p:nvSpPr>
          <p:spPr>
            <a:xfrm>
              <a:off x="5916343" y="2591421"/>
              <a:ext cx="34480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F319A25-2396-1A2B-216E-01EA3F56962C}"/>
              </a:ext>
            </a:extLst>
          </p:cNvPr>
          <p:cNvSpPr>
            <a:spLocks/>
          </p:cNvSpPr>
          <p:nvPr/>
        </p:nvSpPr>
        <p:spPr bwMode="auto">
          <a:xfrm>
            <a:off x="582725" y="4209951"/>
            <a:ext cx="11170909" cy="350865"/>
          </a:xfrm>
          <a:prstGeom prst="rect">
            <a:avLst/>
          </a:prstGeom>
          <a:gradFill flip="none" rotWithShape="1">
            <a:gsLst>
              <a:gs pos="0">
                <a:srgbClr val="C03BC4"/>
              </a:gs>
              <a:gs pos="1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Requirements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56A404-C364-3924-6F52-11025926571E}"/>
              </a:ext>
            </a:extLst>
          </p:cNvPr>
          <p:cNvSpPr>
            <a:spLocks/>
          </p:cNvSpPr>
          <p:nvPr/>
        </p:nvSpPr>
        <p:spPr bwMode="auto">
          <a:xfrm>
            <a:off x="1459511" y="4697065"/>
            <a:ext cx="2979544" cy="350865"/>
          </a:xfrm>
          <a:prstGeom prst="rect">
            <a:avLst/>
          </a:prstGeom>
          <a:gradFill flip="none" rotWithShape="1">
            <a:gsLst>
              <a:gs pos="0">
                <a:srgbClr val="C03BC4"/>
              </a:gs>
              <a:gs pos="54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Training / Fine-Tuning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C5AB1E4-1536-2D5D-4370-697F9F29C1BA}"/>
              </a:ext>
            </a:extLst>
          </p:cNvPr>
          <p:cNvSpPr txBox="1">
            <a:spLocks/>
          </p:cNvSpPr>
          <p:nvPr/>
        </p:nvSpPr>
        <p:spPr>
          <a:xfrm>
            <a:off x="646541" y="5155640"/>
            <a:ext cx="5269802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Ingestion: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Bring raw training data to Azure 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Preparation: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Integration with Spark,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MosaicML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, etc.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Training/Fine-Tuning: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Data to GPU nodes, checkpoints to storage. Integration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PyTorch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and other ML frameworks</a:t>
            </a:r>
          </a:p>
          <a:p>
            <a:pPr marL="171450" indent="-1714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Segoe UI Semibold"/>
              </a:rPr>
              <a:t>Data Management: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Secure &amp; cost-efficient retention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C99C5D-5C5F-BA7E-6CB8-6D6B749F0266}"/>
              </a:ext>
            </a:extLst>
          </p:cNvPr>
          <p:cNvSpPr>
            <a:spLocks/>
          </p:cNvSpPr>
          <p:nvPr/>
        </p:nvSpPr>
        <p:spPr bwMode="auto">
          <a:xfrm>
            <a:off x="7359329" y="4691851"/>
            <a:ext cx="2979544" cy="350865"/>
          </a:xfrm>
          <a:prstGeom prst="rect">
            <a:avLst/>
          </a:prstGeom>
          <a:gradFill flip="none" rotWithShape="1">
            <a:gsLst>
              <a:gs pos="0">
                <a:srgbClr val="C03BC4"/>
              </a:gs>
              <a:gs pos="54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Deployment/Inference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B287207-489F-BBBF-67BA-8A4A3C1ACBA3}"/>
              </a:ext>
            </a:extLst>
          </p:cNvPr>
          <p:cNvSpPr txBox="1">
            <a:spLocks/>
          </p:cNvSpPr>
          <p:nvPr/>
        </p:nvSpPr>
        <p:spPr>
          <a:xfrm>
            <a:off x="6340964" y="5155640"/>
            <a:ext cx="5352111" cy="72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Segoe UI Semibold"/>
              </a:rPr>
              <a:t>Deployment: 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</a:rPr>
              <a:t>Model distribution and load times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 Semibold"/>
              </a:rPr>
              <a:t>Data Management: 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</a:rPr>
              <a:t>Model versioning, retention of inference inputs and outputs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4.79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1.87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B505A015-CA37-3CF5-C8F4-B587C1E9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560" y="1803633"/>
            <a:ext cx="3291840" cy="4189532"/>
          </a:xfrm>
          <a:prstGeom prst="roundRect">
            <a:avLst>
              <a:gd name="adj" fmla="val 2824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299">
            <a:extLst>
              <a:ext uri="{FF2B5EF4-FFF2-40B4-BE49-F238E27FC236}">
                <a16:creationId xmlns:a16="http://schemas.microsoft.com/office/drawing/2014/main" id="{B2F54202-E0B7-F265-85F3-BBD7381F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1043" y="1803633"/>
            <a:ext cx="3291840" cy="4189532"/>
          </a:xfrm>
          <a:prstGeom prst="roundRect">
            <a:avLst>
              <a:gd name="adj" fmla="val 2893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300">
            <a:extLst>
              <a:ext uri="{FF2B5EF4-FFF2-40B4-BE49-F238E27FC236}">
                <a16:creationId xmlns:a16="http://schemas.microsoft.com/office/drawing/2014/main" id="{B1361FDD-4748-6E89-073E-3F6EBB5A9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17349" y="1803633"/>
            <a:ext cx="3291840" cy="4189532"/>
          </a:xfrm>
          <a:prstGeom prst="roundRect">
            <a:avLst>
              <a:gd name="adj" fmla="val 2707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05BD8770-909E-6414-9CE2-9342E7B15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11" y="2802350"/>
            <a:ext cx="565004" cy="56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D7B5DA-33C3-A968-B346-D2FDE9345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60" y="2839487"/>
            <a:ext cx="491836" cy="491834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9099471F-1544-0F88-E643-5161C136B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r="34833" b="34762"/>
          <a:stretch/>
        </p:blipFill>
        <p:spPr bwMode="auto">
          <a:xfrm>
            <a:off x="2602048" y="4303616"/>
            <a:ext cx="634480" cy="7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8F8C313F-0508-6D0F-9278-11739999B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2" t="6778" r="13972" b="6778"/>
          <a:stretch/>
        </p:blipFill>
        <p:spPr bwMode="auto">
          <a:xfrm>
            <a:off x="9585070" y="2133914"/>
            <a:ext cx="770888" cy="69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8A7CE57E-58C8-73FE-C90A-5E1F7F8F2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2" t="3705" r="21782" b="3705"/>
          <a:stretch/>
        </p:blipFill>
        <p:spPr bwMode="auto">
          <a:xfrm>
            <a:off x="9741294" y="3460020"/>
            <a:ext cx="487492" cy="6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E5B74C1-18CF-456F-E9D1-1E1516196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5956" y="4781558"/>
            <a:ext cx="604104" cy="60410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1584CDB-1511-0686-E72C-9A02E1338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9352" y="2830883"/>
            <a:ext cx="699922" cy="69992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467F1A-90C6-7566-F69D-EF633E12E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1106" y="4787494"/>
            <a:ext cx="604104" cy="60410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BAE5F10-42E6-97AD-BFF0-8A35B4C3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84573" y="4415916"/>
            <a:ext cx="604104" cy="604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B8B0E-38F9-E460-22B7-2DF3B32B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Options for AI Data on Azure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499C2-19F0-7383-353E-DF134E2AF6E8}"/>
              </a:ext>
            </a:extLst>
          </p:cNvPr>
          <p:cNvSpPr txBox="1"/>
          <p:nvPr/>
        </p:nvSpPr>
        <p:spPr>
          <a:xfrm>
            <a:off x="897607" y="1499918"/>
            <a:ext cx="2775178" cy="456057"/>
          </a:xfrm>
          <a:prstGeom prst="roundRect">
            <a:avLst>
              <a:gd name="adj" fmla="val 39910"/>
            </a:avLst>
          </a:prstGeom>
          <a:gradFill flip="none" rotWithShape="1">
            <a:gsLst>
              <a:gs pos="0">
                <a:srgbClr val="C03BC4"/>
              </a:gs>
              <a:gs pos="54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8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Preparation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08BE8B2-DEF0-A3A4-6880-398B42C41A93}"/>
              </a:ext>
            </a:extLst>
          </p:cNvPr>
          <p:cNvSpPr txBox="1">
            <a:spLocks/>
          </p:cNvSpPr>
          <p:nvPr/>
        </p:nvSpPr>
        <p:spPr>
          <a:xfrm>
            <a:off x="597859" y="3588460"/>
            <a:ext cx="3529189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5565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dirty="0" err="1">
                <a:cs typeface="Segoe Sans Text" pitchFamily="2" charset="0"/>
              </a:rPr>
              <a:t>OneLake</a:t>
            </a:r>
            <a:r>
              <a:rPr lang="en-US" sz="1800" dirty="0">
                <a:cs typeface="Segoe Sans Text" pitchFamily="2" charset="0"/>
              </a:rPr>
              <a:t> + Fabric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2546CF2-6ED9-8A8D-7B09-59DD126D341D}"/>
              </a:ext>
            </a:extLst>
          </p:cNvPr>
          <p:cNvSpPr txBox="1">
            <a:spLocks/>
          </p:cNvSpPr>
          <p:nvPr/>
        </p:nvSpPr>
        <p:spPr>
          <a:xfrm>
            <a:off x="588263" y="5163065"/>
            <a:ext cx="353141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5565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dirty="0">
                <a:cs typeface="Segoe Sans Text" pitchFamily="2" charset="0"/>
              </a:rPr>
              <a:t>Blob/Data Lake Storage +</a:t>
            </a:r>
            <a:br>
              <a:rPr lang="en-US" sz="1800" dirty="0">
                <a:cs typeface="Segoe Sans Text" pitchFamily="2" charset="0"/>
              </a:rPr>
            </a:br>
            <a:r>
              <a:rPr lang="en-US" sz="1800" dirty="0">
                <a:cs typeface="Segoe Sans Text" pitchFamily="2" charset="0"/>
              </a:rPr>
              <a:t>Databricks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1ED94-50CD-6AA8-CC97-8AE1D5A2C2AE}"/>
              </a:ext>
            </a:extLst>
          </p:cNvPr>
          <p:cNvSpPr txBox="1"/>
          <p:nvPr/>
        </p:nvSpPr>
        <p:spPr>
          <a:xfrm>
            <a:off x="4728524" y="1531355"/>
            <a:ext cx="2775178" cy="456057"/>
          </a:xfrm>
          <a:prstGeom prst="roundRect">
            <a:avLst>
              <a:gd name="adj" fmla="val 39910"/>
            </a:avLst>
          </a:prstGeom>
          <a:gradFill flip="none" rotWithShape="1">
            <a:gsLst>
              <a:gs pos="0">
                <a:srgbClr val="C03BC4"/>
              </a:gs>
              <a:gs pos="54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8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Training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BFA4D9A-E743-DAC3-C3BE-C636F92347FC}"/>
              </a:ext>
            </a:extLst>
          </p:cNvPr>
          <p:cNvSpPr txBox="1">
            <a:spLocks/>
          </p:cNvSpPr>
          <p:nvPr/>
        </p:nvSpPr>
        <p:spPr>
          <a:xfrm>
            <a:off x="4385773" y="3560351"/>
            <a:ext cx="3529188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5565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dirty="0">
                <a:cs typeface="Segoe Sans Text" pitchFamily="2" charset="0"/>
              </a:rPr>
              <a:t>Managed </a:t>
            </a:r>
            <a:r>
              <a:rPr lang="en-US" sz="1800" dirty="0" err="1">
                <a:cs typeface="Segoe Sans Text" pitchFamily="2" charset="0"/>
              </a:rPr>
              <a:t>Lustre</a:t>
            </a:r>
            <a:endParaRPr lang="en-US" sz="1800" dirty="0">
              <a:cs typeface="Segoe Sans Text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2F785B-B06D-ED0E-2FE8-83A248CE649D}"/>
              </a:ext>
            </a:extLst>
          </p:cNvPr>
          <p:cNvSpPr txBox="1">
            <a:spLocks/>
          </p:cNvSpPr>
          <p:nvPr/>
        </p:nvSpPr>
        <p:spPr>
          <a:xfrm>
            <a:off x="4462359" y="5449422"/>
            <a:ext cx="3529189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5565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dirty="0">
                <a:cs typeface="Segoe Sans Text" pitchFamily="2" charset="0"/>
              </a:rPr>
              <a:t>Blob Storage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D37FC-BD97-779E-A38C-E824DD2BA4EB}"/>
              </a:ext>
            </a:extLst>
          </p:cNvPr>
          <p:cNvSpPr txBox="1"/>
          <p:nvPr/>
        </p:nvSpPr>
        <p:spPr>
          <a:xfrm>
            <a:off x="8559441" y="1494674"/>
            <a:ext cx="2775178" cy="456057"/>
          </a:xfrm>
          <a:prstGeom prst="roundRect">
            <a:avLst>
              <a:gd name="adj" fmla="val 39910"/>
            </a:avLst>
          </a:prstGeom>
          <a:gradFill flip="none" rotWithShape="1">
            <a:gsLst>
              <a:gs pos="0">
                <a:srgbClr val="C03BC4"/>
              </a:gs>
              <a:gs pos="54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8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Inferencing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A9F27E7-F28A-4A25-C759-4A922B639016}"/>
              </a:ext>
            </a:extLst>
          </p:cNvPr>
          <p:cNvSpPr txBox="1">
            <a:spLocks/>
          </p:cNvSpPr>
          <p:nvPr/>
        </p:nvSpPr>
        <p:spPr>
          <a:xfrm>
            <a:off x="8220445" y="2841770"/>
            <a:ext cx="3529189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 indent="-69850" algn="ctr" defTabSz="75565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dirty="0" err="1">
                <a:cs typeface="Segoe Sans Text" pitchFamily="2" charset="0"/>
              </a:rPr>
              <a:t>CosmosDB</a:t>
            </a:r>
            <a:endParaRPr lang="en-US" sz="1800" dirty="0">
              <a:cs typeface="Segoe Sans Text" pitchFamily="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5AFF0E9-59A4-281B-5BF3-9AFEF5F80D37}"/>
              </a:ext>
            </a:extLst>
          </p:cNvPr>
          <p:cNvSpPr txBox="1">
            <a:spLocks/>
          </p:cNvSpPr>
          <p:nvPr/>
        </p:nvSpPr>
        <p:spPr>
          <a:xfrm>
            <a:off x="8220446" y="4206641"/>
            <a:ext cx="3529188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5565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dirty="0">
                <a:cs typeface="Segoe Sans Text" pitchFamily="2" charset="0"/>
              </a:rPr>
              <a:t>Azure SQL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6B2853B-FC62-D066-EBFE-8BBBC5313161}"/>
              </a:ext>
            </a:extLst>
          </p:cNvPr>
          <p:cNvSpPr txBox="1">
            <a:spLocks/>
          </p:cNvSpPr>
          <p:nvPr/>
        </p:nvSpPr>
        <p:spPr>
          <a:xfrm>
            <a:off x="8327509" y="5455358"/>
            <a:ext cx="3529189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5565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800" dirty="0">
                <a:cs typeface="Segoe Sans Text" pitchFamily="2" charset="0"/>
              </a:rPr>
              <a:t>Blob Storage</a:t>
            </a:r>
          </a:p>
        </p:txBody>
      </p:sp>
    </p:spTree>
    <p:extLst>
      <p:ext uri="{BB962C8B-B14F-4D97-AF65-F5344CB8AC3E}">
        <p14:creationId xmlns:p14="http://schemas.microsoft.com/office/powerpoint/2010/main" val="394007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9E3C-76CD-4F5B-80F2-05860601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Managed </a:t>
            </a:r>
            <a:r>
              <a:rPr lang="en-US" err="1"/>
              <a:t>Lustre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99859-8470-B551-5751-3319091A7216}"/>
              </a:ext>
            </a:extLst>
          </p:cNvPr>
          <p:cNvSpPr txBox="1"/>
          <p:nvPr/>
        </p:nvSpPr>
        <p:spPr>
          <a:xfrm>
            <a:off x="588963" y="1116950"/>
            <a:ext cx="11020425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03BC4"/>
                    </a:gs>
                    <a:gs pos="40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Calibri"/>
                <a:cs typeface="Calibri"/>
              </a:rPr>
              <a:t>Scalable, powerful, cost-effective, high-performance storage for the most demanding workloads in engineering, climate, energy, scientific research, and more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48CC1C-5B62-EDAD-9955-A36C5767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5326" y="167928"/>
            <a:ext cx="699922" cy="699922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0382AA-130A-084A-A146-5FA8C809D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26482" y="2720340"/>
            <a:ext cx="914400" cy="914400"/>
            <a:chOff x="5626482" y="2720340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521B2E-5E0D-F9EB-84DB-E63E9D53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26482" y="272034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2000" err="1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endParaRPr>
            </a:p>
          </p:txBody>
        </p:sp>
        <p:sp>
          <p:nvSpPr>
            <p:cNvPr id="28" name="Graphic 27" descr="Icon of cloud and connector">
              <a:extLst>
                <a:ext uri="{FF2B5EF4-FFF2-40B4-BE49-F238E27FC236}">
                  <a16:creationId xmlns:a16="http://schemas.microsoft.com/office/drawing/2014/main" id="{8F4D1F3E-6035-4941-0166-BA3A3F5D123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7738" y="2971800"/>
              <a:ext cx="391886" cy="411480"/>
            </a:xfrm>
            <a:custGeom>
              <a:avLst/>
              <a:gdLst>
                <a:gd name="connsiteX0" fmla="*/ 95250 w 190500"/>
                <a:gd name="connsiteY0" fmla="*/ 0 h 200025"/>
                <a:gd name="connsiteX1" fmla="*/ 38862 w 190500"/>
                <a:gd name="connsiteY1" fmla="*/ 47816 h 200025"/>
                <a:gd name="connsiteX2" fmla="*/ 0 w 190500"/>
                <a:gd name="connsiteY2" fmla="*/ 90488 h 200025"/>
                <a:gd name="connsiteX3" fmla="*/ 42863 w 190500"/>
                <a:gd name="connsiteY3" fmla="*/ 133350 h 200025"/>
                <a:gd name="connsiteX4" fmla="*/ 106490 w 190500"/>
                <a:gd name="connsiteY4" fmla="*/ 133350 h 200025"/>
                <a:gd name="connsiteX5" fmla="*/ 107728 w 190500"/>
                <a:gd name="connsiteY5" fmla="*/ 128492 h 200025"/>
                <a:gd name="connsiteX6" fmla="*/ 131445 w 190500"/>
                <a:gd name="connsiteY6" fmla="*/ 107442 h 200025"/>
                <a:gd name="connsiteX7" fmla="*/ 164306 w 190500"/>
                <a:gd name="connsiteY7" fmla="*/ 85725 h 200025"/>
                <a:gd name="connsiteX8" fmla="*/ 190024 w 190500"/>
                <a:gd name="connsiteY8" fmla="*/ 96679 h 200025"/>
                <a:gd name="connsiteX9" fmla="*/ 190500 w 190500"/>
                <a:gd name="connsiteY9" fmla="*/ 90488 h 200025"/>
                <a:gd name="connsiteX10" fmla="*/ 151638 w 190500"/>
                <a:gd name="connsiteY10" fmla="*/ 47816 h 200025"/>
                <a:gd name="connsiteX11" fmla="*/ 95250 w 190500"/>
                <a:gd name="connsiteY11" fmla="*/ 0 h 200025"/>
                <a:gd name="connsiteX12" fmla="*/ 164306 w 190500"/>
                <a:gd name="connsiteY12" fmla="*/ 109538 h 200025"/>
                <a:gd name="connsiteX13" fmla="*/ 176213 w 190500"/>
                <a:gd name="connsiteY13" fmla="*/ 121444 h 200025"/>
                <a:gd name="connsiteX14" fmla="*/ 164306 w 190500"/>
                <a:gd name="connsiteY14" fmla="*/ 133350 h 200025"/>
                <a:gd name="connsiteX15" fmla="*/ 152400 w 190500"/>
                <a:gd name="connsiteY15" fmla="*/ 121444 h 200025"/>
                <a:gd name="connsiteX16" fmla="*/ 164306 w 190500"/>
                <a:gd name="connsiteY16" fmla="*/ 109538 h 200025"/>
                <a:gd name="connsiteX17" fmla="*/ 135446 w 190500"/>
                <a:gd name="connsiteY17" fmla="*/ 130969 h 200025"/>
                <a:gd name="connsiteX18" fmla="*/ 139922 w 190500"/>
                <a:gd name="connsiteY18" fmla="*/ 130969 h 200025"/>
                <a:gd name="connsiteX19" fmla="*/ 164306 w 190500"/>
                <a:gd name="connsiteY19" fmla="*/ 147638 h 200025"/>
                <a:gd name="connsiteX20" fmla="*/ 190500 w 190500"/>
                <a:gd name="connsiteY20" fmla="*/ 121444 h 200025"/>
                <a:gd name="connsiteX21" fmla="*/ 164306 w 190500"/>
                <a:gd name="connsiteY21" fmla="*/ 95250 h 200025"/>
                <a:gd name="connsiteX22" fmla="*/ 138589 w 190500"/>
                <a:gd name="connsiteY22" fmla="*/ 116681 h 200025"/>
                <a:gd name="connsiteX23" fmla="*/ 135446 w 190500"/>
                <a:gd name="connsiteY23" fmla="*/ 116681 h 200025"/>
                <a:gd name="connsiteX24" fmla="*/ 116967 w 190500"/>
                <a:gd name="connsiteY24" fmla="*/ 130969 h 200025"/>
                <a:gd name="connsiteX25" fmla="*/ 107347 w 190500"/>
                <a:gd name="connsiteY25" fmla="*/ 167926 h 200025"/>
                <a:gd name="connsiteX26" fmla="*/ 102775 w 190500"/>
                <a:gd name="connsiteY26" fmla="*/ 171450 h 200025"/>
                <a:gd name="connsiteX27" fmla="*/ 95155 w 190500"/>
                <a:gd name="connsiteY27" fmla="*/ 171450 h 200025"/>
                <a:gd name="connsiteX28" fmla="*/ 69056 w 190500"/>
                <a:gd name="connsiteY28" fmla="*/ 147638 h 200025"/>
                <a:gd name="connsiteX29" fmla="*/ 42863 w 190500"/>
                <a:gd name="connsiteY29" fmla="*/ 173831 h 200025"/>
                <a:gd name="connsiteX30" fmla="*/ 69056 w 190500"/>
                <a:gd name="connsiteY30" fmla="*/ 200025 h 200025"/>
                <a:gd name="connsiteX31" fmla="*/ 92393 w 190500"/>
                <a:gd name="connsiteY31" fmla="*/ 185738 h 200025"/>
                <a:gd name="connsiteX32" fmla="*/ 102680 w 190500"/>
                <a:gd name="connsiteY32" fmla="*/ 185738 h 200025"/>
                <a:gd name="connsiteX33" fmla="*/ 121158 w 190500"/>
                <a:gd name="connsiteY33" fmla="*/ 171450 h 200025"/>
                <a:gd name="connsiteX34" fmla="*/ 130778 w 190500"/>
                <a:gd name="connsiteY34" fmla="*/ 134493 h 200025"/>
                <a:gd name="connsiteX35" fmla="*/ 135350 w 190500"/>
                <a:gd name="connsiteY35" fmla="*/ 130969 h 200025"/>
                <a:gd name="connsiteX36" fmla="*/ 57150 w 190500"/>
                <a:gd name="connsiteY36" fmla="*/ 173831 h 200025"/>
                <a:gd name="connsiteX37" fmla="*/ 69056 w 190500"/>
                <a:gd name="connsiteY37" fmla="*/ 161925 h 200025"/>
                <a:gd name="connsiteX38" fmla="*/ 80963 w 190500"/>
                <a:gd name="connsiteY38" fmla="*/ 173831 h 200025"/>
                <a:gd name="connsiteX39" fmla="*/ 69056 w 190500"/>
                <a:gd name="connsiteY39" fmla="*/ 185738 h 200025"/>
                <a:gd name="connsiteX40" fmla="*/ 57150 w 190500"/>
                <a:gd name="connsiteY40" fmla="*/ 17383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0500" h="200025">
                  <a:moveTo>
                    <a:pt x="95250" y="0"/>
                  </a:moveTo>
                  <a:cubicBezTo>
                    <a:pt x="66866" y="0"/>
                    <a:pt x="43339" y="20669"/>
                    <a:pt x="38862" y="47816"/>
                  </a:cubicBezTo>
                  <a:cubicBezTo>
                    <a:pt x="17050" y="49816"/>
                    <a:pt x="0" y="68199"/>
                    <a:pt x="0" y="90488"/>
                  </a:cubicBezTo>
                  <a:cubicBezTo>
                    <a:pt x="0" y="114205"/>
                    <a:pt x="19145" y="133350"/>
                    <a:pt x="42863" y="133350"/>
                  </a:cubicBezTo>
                  <a:lnTo>
                    <a:pt x="106490" y="133350"/>
                  </a:lnTo>
                  <a:lnTo>
                    <a:pt x="107728" y="128492"/>
                  </a:lnTo>
                  <a:cubicBezTo>
                    <a:pt x="110681" y="117253"/>
                    <a:pt x="120110" y="108966"/>
                    <a:pt x="131445" y="107442"/>
                  </a:cubicBezTo>
                  <a:cubicBezTo>
                    <a:pt x="136874" y="94678"/>
                    <a:pt x="149543" y="85725"/>
                    <a:pt x="164306" y="85725"/>
                  </a:cubicBezTo>
                  <a:cubicBezTo>
                    <a:pt x="174403" y="85725"/>
                    <a:pt x="183547" y="89916"/>
                    <a:pt x="190024" y="96679"/>
                  </a:cubicBezTo>
                  <a:cubicBezTo>
                    <a:pt x="190310" y="94678"/>
                    <a:pt x="190500" y="92583"/>
                    <a:pt x="190500" y="90488"/>
                  </a:cubicBezTo>
                  <a:cubicBezTo>
                    <a:pt x="190500" y="68199"/>
                    <a:pt x="173450" y="49816"/>
                    <a:pt x="151638" y="47816"/>
                  </a:cubicBezTo>
                  <a:cubicBezTo>
                    <a:pt x="147161" y="20669"/>
                    <a:pt x="123634" y="0"/>
                    <a:pt x="95250" y="0"/>
                  </a:cubicBezTo>
                  <a:close/>
                  <a:moveTo>
                    <a:pt x="164306" y="109538"/>
                  </a:moveTo>
                  <a:cubicBezTo>
                    <a:pt x="170879" y="109538"/>
                    <a:pt x="176213" y="114872"/>
                    <a:pt x="176213" y="121444"/>
                  </a:cubicBezTo>
                  <a:cubicBezTo>
                    <a:pt x="176213" y="128016"/>
                    <a:pt x="170879" y="133350"/>
                    <a:pt x="164306" y="133350"/>
                  </a:cubicBezTo>
                  <a:cubicBezTo>
                    <a:pt x="157734" y="133350"/>
                    <a:pt x="152400" y="128016"/>
                    <a:pt x="152400" y="121444"/>
                  </a:cubicBezTo>
                  <a:cubicBezTo>
                    <a:pt x="152400" y="114872"/>
                    <a:pt x="157734" y="109538"/>
                    <a:pt x="164306" y="109538"/>
                  </a:cubicBezTo>
                  <a:close/>
                  <a:moveTo>
                    <a:pt x="135446" y="130969"/>
                  </a:moveTo>
                  <a:lnTo>
                    <a:pt x="139922" y="130969"/>
                  </a:lnTo>
                  <a:cubicBezTo>
                    <a:pt x="143732" y="140684"/>
                    <a:pt x="153257" y="147638"/>
                    <a:pt x="164306" y="147638"/>
                  </a:cubicBezTo>
                  <a:cubicBezTo>
                    <a:pt x="178784" y="147638"/>
                    <a:pt x="190500" y="135922"/>
                    <a:pt x="190500" y="121444"/>
                  </a:cubicBezTo>
                  <a:cubicBezTo>
                    <a:pt x="190500" y="106966"/>
                    <a:pt x="178784" y="95250"/>
                    <a:pt x="164306" y="95250"/>
                  </a:cubicBezTo>
                  <a:cubicBezTo>
                    <a:pt x="151448" y="95250"/>
                    <a:pt x="140780" y="104489"/>
                    <a:pt x="138589" y="116681"/>
                  </a:cubicBezTo>
                  <a:lnTo>
                    <a:pt x="135446" y="116681"/>
                  </a:lnTo>
                  <a:cubicBezTo>
                    <a:pt x="126778" y="116681"/>
                    <a:pt x="119158" y="122492"/>
                    <a:pt x="116967" y="130969"/>
                  </a:cubicBezTo>
                  <a:lnTo>
                    <a:pt x="107347" y="167926"/>
                  </a:lnTo>
                  <a:cubicBezTo>
                    <a:pt x="106775" y="170021"/>
                    <a:pt x="104870" y="171450"/>
                    <a:pt x="102775" y="171450"/>
                  </a:cubicBezTo>
                  <a:lnTo>
                    <a:pt x="95155" y="171450"/>
                  </a:lnTo>
                  <a:cubicBezTo>
                    <a:pt x="93917" y="158115"/>
                    <a:pt x="82772" y="147638"/>
                    <a:pt x="69056" y="147638"/>
                  </a:cubicBezTo>
                  <a:cubicBezTo>
                    <a:pt x="54578" y="147638"/>
                    <a:pt x="42863" y="159353"/>
                    <a:pt x="42863" y="173831"/>
                  </a:cubicBezTo>
                  <a:cubicBezTo>
                    <a:pt x="42863" y="188309"/>
                    <a:pt x="54578" y="200025"/>
                    <a:pt x="69056" y="200025"/>
                  </a:cubicBezTo>
                  <a:cubicBezTo>
                    <a:pt x="79248" y="200025"/>
                    <a:pt x="88011" y="194215"/>
                    <a:pt x="92393" y="185738"/>
                  </a:cubicBezTo>
                  <a:lnTo>
                    <a:pt x="102680" y="185738"/>
                  </a:lnTo>
                  <a:cubicBezTo>
                    <a:pt x="111347" y="185738"/>
                    <a:pt x="118967" y="179927"/>
                    <a:pt x="121158" y="171450"/>
                  </a:cubicBezTo>
                  <a:lnTo>
                    <a:pt x="130778" y="134493"/>
                  </a:lnTo>
                  <a:cubicBezTo>
                    <a:pt x="131350" y="132398"/>
                    <a:pt x="133255" y="130969"/>
                    <a:pt x="135350" y="130969"/>
                  </a:cubicBezTo>
                  <a:close/>
                  <a:moveTo>
                    <a:pt x="57150" y="173831"/>
                  </a:moveTo>
                  <a:cubicBezTo>
                    <a:pt x="57150" y="167259"/>
                    <a:pt x="62484" y="161925"/>
                    <a:pt x="69056" y="161925"/>
                  </a:cubicBezTo>
                  <a:cubicBezTo>
                    <a:pt x="75629" y="161925"/>
                    <a:pt x="80963" y="167259"/>
                    <a:pt x="80963" y="173831"/>
                  </a:cubicBezTo>
                  <a:cubicBezTo>
                    <a:pt x="80963" y="180404"/>
                    <a:pt x="75629" y="185738"/>
                    <a:pt x="69056" y="185738"/>
                  </a:cubicBezTo>
                  <a:cubicBezTo>
                    <a:pt x="62484" y="185738"/>
                    <a:pt x="57150" y="180404"/>
                    <a:pt x="57150" y="17383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3E40AEF-D6B2-58E8-5DC7-B4A7F3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42074" y="2710400"/>
            <a:ext cx="914400" cy="914400"/>
            <a:chOff x="3342074" y="2710400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A19D9F0-58D8-3E92-CDD8-123CBB437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2074" y="271040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2000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endParaRPr>
            </a:p>
          </p:txBody>
        </p:sp>
        <p:sp>
          <p:nvSpPr>
            <p:cNvPr id="46" name="Graphic 15" descr="Icon of shield with a checkmark">
              <a:extLst>
                <a:ext uri="{FF2B5EF4-FFF2-40B4-BE49-F238E27FC236}">
                  <a16:creationId xmlns:a16="http://schemas.microsoft.com/office/drawing/2014/main" id="{F203B12A-272C-6E38-6CD4-DCBC7ABAE6C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4109" y="2971800"/>
              <a:ext cx="370330" cy="411480"/>
            </a:xfrm>
            <a:custGeom>
              <a:avLst/>
              <a:gdLst>
                <a:gd name="connsiteX0" fmla="*/ 164306 w 171450"/>
                <a:gd name="connsiteY0" fmla="*/ 28575 h 190501"/>
                <a:gd name="connsiteX1" fmla="*/ 90011 w 171450"/>
                <a:gd name="connsiteY1" fmla="*/ 1429 h 190501"/>
                <a:gd name="connsiteX2" fmla="*/ 81439 w 171450"/>
                <a:gd name="connsiteY2" fmla="*/ 1429 h 190501"/>
                <a:gd name="connsiteX3" fmla="*/ 7144 w 171450"/>
                <a:gd name="connsiteY3" fmla="*/ 28575 h 190501"/>
                <a:gd name="connsiteX4" fmla="*/ 0 w 171450"/>
                <a:gd name="connsiteY4" fmla="*/ 35719 h 190501"/>
                <a:gd name="connsiteX5" fmla="*/ 0 w 171450"/>
                <a:gd name="connsiteY5" fmla="*/ 85725 h 190501"/>
                <a:gd name="connsiteX6" fmla="*/ 83106 w 171450"/>
                <a:gd name="connsiteY6" fmla="*/ 190005 h 190501"/>
                <a:gd name="connsiteX7" fmla="*/ 88344 w 171450"/>
                <a:gd name="connsiteY7" fmla="*/ 190005 h 190501"/>
                <a:gd name="connsiteX8" fmla="*/ 171450 w 171450"/>
                <a:gd name="connsiteY8" fmla="*/ 85725 h 190501"/>
                <a:gd name="connsiteX9" fmla="*/ 171450 w 171450"/>
                <a:gd name="connsiteY9" fmla="*/ 35719 h 190501"/>
                <a:gd name="connsiteX10" fmla="*/ 164306 w 171450"/>
                <a:gd name="connsiteY10" fmla="*/ 28575 h 190501"/>
                <a:gd name="connsiteX11" fmla="*/ 131035 w 171450"/>
                <a:gd name="connsiteY11" fmla="*/ 69561 h 190501"/>
                <a:gd name="connsiteX12" fmla="*/ 73885 w 171450"/>
                <a:gd name="connsiteY12" fmla="*/ 121949 h 190501"/>
                <a:gd name="connsiteX13" fmla="*/ 64008 w 171450"/>
                <a:gd name="connsiteY13" fmla="*/ 121730 h 190501"/>
                <a:gd name="connsiteX14" fmla="*/ 40195 w 171450"/>
                <a:gd name="connsiteY14" fmla="*/ 97917 h 190501"/>
                <a:gd name="connsiteX15" fmla="*/ 39839 w 171450"/>
                <a:gd name="connsiteY15" fmla="*/ 87821 h 190501"/>
                <a:gd name="connsiteX16" fmla="*/ 49936 w 171450"/>
                <a:gd name="connsiteY16" fmla="*/ 87464 h 190501"/>
                <a:gd name="connsiteX17" fmla="*/ 50292 w 171450"/>
                <a:gd name="connsiteY17" fmla="*/ 87821 h 190501"/>
                <a:gd name="connsiteX18" fmla="*/ 69275 w 171450"/>
                <a:gd name="connsiteY18" fmla="*/ 106794 h 190501"/>
                <a:gd name="connsiteX19" fmla="*/ 121377 w 171450"/>
                <a:gd name="connsiteY19" fmla="*/ 59026 h 190501"/>
                <a:gd name="connsiteX20" fmla="*/ 131474 w 171450"/>
                <a:gd name="connsiteY20" fmla="*/ 59465 h 190501"/>
                <a:gd name="connsiteX21" fmla="*/ 131035 w 171450"/>
                <a:gd name="connsiteY21" fmla="*/ 69561 h 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50" h="190501">
                  <a:moveTo>
                    <a:pt x="164306" y="28575"/>
                  </a:moveTo>
                  <a:cubicBezTo>
                    <a:pt x="138941" y="28575"/>
                    <a:pt x="114224" y="19593"/>
                    <a:pt x="90011" y="1429"/>
                  </a:cubicBezTo>
                  <a:cubicBezTo>
                    <a:pt x="87471" y="-476"/>
                    <a:pt x="83979" y="-476"/>
                    <a:pt x="81439" y="1429"/>
                  </a:cubicBezTo>
                  <a:cubicBezTo>
                    <a:pt x="57226" y="19593"/>
                    <a:pt x="32509" y="28575"/>
                    <a:pt x="7144" y="28575"/>
                  </a:cubicBezTo>
                  <a:cubicBezTo>
                    <a:pt x="3198" y="28575"/>
                    <a:pt x="0" y="31773"/>
                    <a:pt x="0" y="35719"/>
                  </a:cubicBezTo>
                  <a:lnTo>
                    <a:pt x="0" y="85725"/>
                  </a:lnTo>
                  <a:cubicBezTo>
                    <a:pt x="0" y="133360"/>
                    <a:pt x="28175" y="168364"/>
                    <a:pt x="83106" y="190005"/>
                  </a:cubicBezTo>
                  <a:cubicBezTo>
                    <a:pt x="84789" y="190668"/>
                    <a:pt x="86661" y="190668"/>
                    <a:pt x="88344" y="190005"/>
                  </a:cubicBezTo>
                  <a:cubicBezTo>
                    <a:pt x="143275" y="168364"/>
                    <a:pt x="171450" y="133350"/>
                    <a:pt x="171450" y="85725"/>
                  </a:cubicBezTo>
                  <a:lnTo>
                    <a:pt x="171450" y="35719"/>
                  </a:lnTo>
                  <a:cubicBezTo>
                    <a:pt x="171450" y="31773"/>
                    <a:pt x="168252" y="28575"/>
                    <a:pt x="164306" y="28575"/>
                  </a:cubicBezTo>
                  <a:close/>
                  <a:moveTo>
                    <a:pt x="131035" y="69561"/>
                  </a:moveTo>
                  <a:lnTo>
                    <a:pt x="73885" y="121949"/>
                  </a:lnTo>
                  <a:cubicBezTo>
                    <a:pt x="71065" y="124531"/>
                    <a:pt x="66711" y="124435"/>
                    <a:pt x="64008" y="121730"/>
                  </a:cubicBezTo>
                  <a:lnTo>
                    <a:pt x="40195" y="97917"/>
                  </a:lnTo>
                  <a:cubicBezTo>
                    <a:pt x="37309" y="95227"/>
                    <a:pt x="37149" y="90707"/>
                    <a:pt x="39839" y="87821"/>
                  </a:cubicBezTo>
                  <a:cubicBezTo>
                    <a:pt x="42529" y="84934"/>
                    <a:pt x="47049" y="84774"/>
                    <a:pt x="49936" y="87464"/>
                  </a:cubicBezTo>
                  <a:cubicBezTo>
                    <a:pt x="50059" y="87579"/>
                    <a:pt x="50177" y="87698"/>
                    <a:pt x="50292" y="87821"/>
                  </a:cubicBezTo>
                  <a:lnTo>
                    <a:pt x="69275" y="106794"/>
                  </a:lnTo>
                  <a:lnTo>
                    <a:pt x="121377" y="59026"/>
                  </a:lnTo>
                  <a:cubicBezTo>
                    <a:pt x="124286" y="56359"/>
                    <a:pt x="128807" y="56556"/>
                    <a:pt x="131474" y="59465"/>
                  </a:cubicBezTo>
                  <a:cubicBezTo>
                    <a:pt x="134141" y="62374"/>
                    <a:pt x="133944" y="66894"/>
                    <a:pt x="131035" y="6956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2EE5A33-F328-643D-B4AE-10F3E0778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7667" y="2720340"/>
            <a:ext cx="914400" cy="914400"/>
            <a:chOff x="1057667" y="2720340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FF3FC8-F403-28FF-F684-9DD2CAA7E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7667" y="272034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2000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endParaRPr>
            </a:p>
          </p:txBody>
        </p:sp>
        <p:pic>
          <p:nvPicPr>
            <p:cNvPr id="48" name="Graphic 47" descr="Lightning bolt with solid fill">
              <a:extLst>
                <a:ext uri="{FF2B5EF4-FFF2-40B4-BE49-F238E27FC236}">
                  <a16:creationId xmlns:a16="http://schemas.microsoft.com/office/drawing/2014/main" id="{02961402-A8D1-48DF-8150-66ACBEF1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2872" y="2900900"/>
              <a:ext cx="593520" cy="593520"/>
            </a:xfrm>
            <a:prstGeom prst="rect">
              <a:avLst/>
            </a:prstGeom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6CC0E60-0558-EEB8-7E52-4512D91EC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48816" y="2710400"/>
            <a:ext cx="914400" cy="914400"/>
            <a:chOff x="10248816" y="2710400"/>
            <a:chExt cx="914400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CE5F550-9740-AF81-54F1-35D77F514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48816" y="271040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2000" err="1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ADFA1B3-EA53-240B-D649-E12F7C41D86E}"/>
                </a:ext>
              </a:extLst>
            </p:cNvPr>
            <p:cNvGrpSpPr/>
            <p:nvPr/>
          </p:nvGrpSpPr>
          <p:grpSpPr>
            <a:xfrm>
              <a:off x="10428911" y="2923906"/>
              <a:ext cx="554210" cy="487387"/>
              <a:chOff x="9174995" y="4339577"/>
              <a:chExt cx="554210" cy="487387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6FAB472-A84D-DAF3-2A77-CA5852BBCC13}"/>
                  </a:ext>
                </a:extLst>
              </p:cNvPr>
              <p:cNvSpPr/>
              <p:nvPr/>
            </p:nvSpPr>
            <p:spPr>
              <a:xfrm>
                <a:off x="9265115" y="4339577"/>
                <a:ext cx="175643" cy="154492"/>
              </a:xfrm>
              <a:custGeom>
                <a:avLst/>
                <a:gdLst>
                  <a:gd name="connsiteX0" fmla="*/ 87668 w 175643"/>
                  <a:gd name="connsiteY0" fmla="*/ 0 h 154492"/>
                  <a:gd name="connsiteX1" fmla="*/ 0 w 175643"/>
                  <a:gd name="connsiteY1" fmla="*/ 16246 h 154492"/>
                  <a:gd name="connsiteX2" fmla="*/ 0 w 175643"/>
                  <a:gd name="connsiteY2" fmla="*/ 135794 h 154492"/>
                  <a:gd name="connsiteX3" fmla="*/ 87668 w 175643"/>
                  <a:gd name="connsiteY3" fmla="*/ 154493 h 154492"/>
                  <a:gd name="connsiteX4" fmla="*/ 175643 w 175643"/>
                  <a:gd name="connsiteY4" fmla="*/ 119241 h 154492"/>
                  <a:gd name="connsiteX5" fmla="*/ 175643 w 175643"/>
                  <a:gd name="connsiteY5" fmla="*/ 30040 h 154492"/>
                  <a:gd name="connsiteX6" fmla="*/ 87668 w 175643"/>
                  <a:gd name="connsiteY6" fmla="*/ 0 h 15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643" h="154492">
                    <a:moveTo>
                      <a:pt x="87668" y="0"/>
                    </a:moveTo>
                    <a:lnTo>
                      <a:pt x="0" y="16246"/>
                    </a:lnTo>
                    <a:lnTo>
                      <a:pt x="0" y="135794"/>
                    </a:lnTo>
                    <a:lnTo>
                      <a:pt x="87668" y="154493"/>
                    </a:lnTo>
                    <a:lnTo>
                      <a:pt x="175643" y="119241"/>
                    </a:lnTo>
                    <a:lnTo>
                      <a:pt x="175643" y="30040"/>
                    </a:lnTo>
                    <a:lnTo>
                      <a:pt x="87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E8D6E74-A74E-EF6E-51E7-DAEF3979BFF5}"/>
                  </a:ext>
                </a:extLst>
              </p:cNvPr>
              <p:cNvSpPr/>
              <p:nvPr/>
            </p:nvSpPr>
            <p:spPr>
              <a:xfrm>
                <a:off x="9266953" y="4341417"/>
                <a:ext cx="173192" cy="151201"/>
              </a:xfrm>
              <a:custGeom>
                <a:avLst/>
                <a:gdLst>
                  <a:gd name="connsiteX0" fmla="*/ 89203 w 173192"/>
                  <a:gd name="connsiteY0" fmla="*/ 150814 h 151201"/>
                  <a:gd name="connsiteX1" fmla="*/ 169514 w 173192"/>
                  <a:gd name="connsiteY1" fmla="*/ 118322 h 151201"/>
                  <a:gd name="connsiteX2" fmla="*/ 173192 w 173192"/>
                  <a:gd name="connsiteY2" fmla="*/ 114030 h 151201"/>
                  <a:gd name="connsiteX3" fmla="*/ 173192 w 173192"/>
                  <a:gd name="connsiteY3" fmla="*/ 33106 h 151201"/>
                  <a:gd name="connsiteX4" fmla="*/ 169208 w 173192"/>
                  <a:gd name="connsiteY4" fmla="*/ 27588 h 151201"/>
                  <a:gd name="connsiteX5" fmla="*/ 87976 w 173192"/>
                  <a:gd name="connsiteY5" fmla="*/ 0 h 151201"/>
                  <a:gd name="connsiteX6" fmla="*/ 84298 w 173192"/>
                  <a:gd name="connsiteY6" fmla="*/ 0 h 151201"/>
                  <a:gd name="connsiteX7" fmla="*/ 4599 w 173192"/>
                  <a:gd name="connsiteY7" fmla="*/ 14714 h 151201"/>
                  <a:gd name="connsiteX8" fmla="*/ 1 w 173192"/>
                  <a:gd name="connsiteY8" fmla="*/ 20231 h 151201"/>
                  <a:gd name="connsiteX9" fmla="*/ 1 w 173192"/>
                  <a:gd name="connsiteY9" fmla="*/ 128437 h 151201"/>
                  <a:gd name="connsiteX10" fmla="*/ 4599 w 173192"/>
                  <a:gd name="connsiteY10" fmla="*/ 134261 h 151201"/>
                  <a:gd name="connsiteX11" fmla="*/ 85218 w 173192"/>
                  <a:gd name="connsiteY11" fmla="*/ 151121 h 151201"/>
                  <a:gd name="connsiteX12" fmla="*/ 89203 w 173192"/>
                  <a:gd name="connsiteY12" fmla="*/ 150814 h 15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192" h="151201">
                    <a:moveTo>
                      <a:pt x="89203" y="150814"/>
                    </a:moveTo>
                    <a:lnTo>
                      <a:pt x="169514" y="118322"/>
                    </a:lnTo>
                    <a:cubicBezTo>
                      <a:pt x="171366" y="117576"/>
                      <a:pt x="172738" y="115974"/>
                      <a:pt x="173192" y="114030"/>
                    </a:cubicBezTo>
                    <a:lnTo>
                      <a:pt x="173192" y="33106"/>
                    </a:lnTo>
                    <a:cubicBezTo>
                      <a:pt x="173025" y="30657"/>
                      <a:pt x="171479" y="28517"/>
                      <a:pt x="169208" y="27588"/>
                    </a:cubicBezTo>
                    <a:lnTo>
                      <a:pt x="87976" y="0"/>
                    </a:lnTo>
                    <a:lnTo>
                      <a:pt x="84298" y="0"/>
                    </a:lnTo>
                    <a:lnTo>
                      <a:pt x="4599" y="14714"/>
                    </a:lnTo>
                    <a:cubicBezTo>
                      <a:pt x="2037" y="15368"/>
                      <a:pt x="184" y="17593"/>
                      <a:pt x="1" y="20231"/>
                    </a:cubicBezTo>
                    <a:lnTo>
                      <a:pt x="1" y="128437"/>
                    </a:lnTo>
                    <a:cubicBezTo>
                      <a:pt x="-61" y="131230"/>
                      <a:pt x="1868" y="133674"/>
                      <a:pt x="4599" y="134261"/>
                    </a:cubicBezTo>
                    <a:lnTo>
                      <a:pt x="85218" y="151121"/>
                    </a:lnTo>
                    <a:cubicBezTo>
                      <a:pt x="86553" y="151293"/>
                      <a:pt x="87909" y="151189"/>
                      <a:pt x="89203" y="150814"/>
                    </a:cubicBezTo>
                    <a:close/>
                  </a:path>
                </a:pathLst>
              </a:custGeom>
              <a:noFill/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8EAF811-7874-62FC-0D62-1A23DC6D9165}"/>
                  </a:ext>
                </a:extLst>
              </p:cNvPr>
              <p:cNvSpPr/>
              <p:nvPr/>
            </p:nvSpPr>
            <p:spPr>
              <a:xfrm>
                <a:off x="9265115" y="4340804"/>
                <a:ext cx="88587" cy="153266"/>
              </a:xfrm>
              <a:custGeom>
                <a:avLst/>
                <a:gdLst>
                  <a:gd name="connsiteX0" fmla="*/ 0 w 88587"/>
                  <a:gd name="connsiteY0" fmla="*/ 15020 h 153266"/>
                  <a:gd name="connsiteX1" fmla="*/ 0 w 88587"/>
                  <a:gd name="connsiteY1" fmla="*/ 134568 h 153266"/>
                  <a:gd name="connsiteX2" fmla="*/ 88588 w 88587"/>
                  <a:gd name="connsiteY2" fmla="*/ 153266 h 153266"/>
                  <a:gd name="connsiteX3" fmla="*/ 88588 w 88587"/>
                  <a:gd name="connsiteY3" fmla="*/ 0 h 153266"/>
                  <a:gd name="connsiteX4" fmla="*/ 37397 w 88587"/>
                  <a:gd name="connsiteY4" fmla="*/ 125372 h 153266"/>
                  <a:gd name="connsiteX5" fmla="*/ 12568 w 88587"/>
                  <a:gd name="connsiteY5" fmla="*/ 120467 h 153266"/>
                  <a:gd name="connsiteX6" fmla="*/ 12568 w 88587"/>
                  <a:gd name="connsiteY6" fmla="*/ 28508 h 153266"/>
                  <a:gd name="connsiteX7" fmla="*/ 37397 w 88587"/>
                  <a:gd name="connsiteY7" fmla="*/ 24523 h 153266"/>
                  <a:gd name="connsiteX8" fmla="*/ 76020 w 88587"/>
                  <a:gd name="connsiteY8" fmla="*/ 132422 h 153266"/>
                  <a:gd name="connsiteX9" fmla="*/ 47513 w 88587"/>
                  <a:gd name="connsiteY9" fmla="*/ 127824 h 153266"/>
                  <a:gd name="connsiteX10" fmla="*/ 47513 w 88587"/>
                  <a:gd name="connsiteY10" fmla="*/ 22683 h 153266"/>
                  <a:gd name="connsiteX11" fmla="*/ 76020 w 88587"/>
                  <a:gd name="connsiteY11" fmla="*/ 17779 h 15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587" h="153266">
                    <a:moveTo>
                      <a:pt x="0" y="15020"/>
                    </a:moveTo>
                    <a:lnTo>
                      <a:pt x="0" y="134568"/>
                    </a:lnTo>
                    <a:lnTo>
                      <a:pt x="88588" y="153266"/>
                    </a:lnTo>
                    <a:lnTo>
                      <a:pt x="88588" y="0"/>
                    </a:lnTo>
                    <a:close/>
                    <a:moveTo>
                      <a:pt x="37397" y="125372"/>
                    </a:moveTo>
                    <a:lnTo>
                      <a:pt x="12568" y="120467"/>
                    </a:lnTo>
                    <a:lnTo>
                      <a:pt x="12568" y="28508"/>
                    </a:lnTo>
                    <a:lnTo>
                      <a:pt x="37397" y="24523"/>
                    </a:lnTo>
                    <a:close/>
                    <a:moveTo>
                      <a:pt x="76020" y="132422"/>
                    </a:moveTo>
                    <a:lnTo>
                      <a:pt x="47513" y="127824"/>
                    </a:lnTo>
                    <a:lnTo>
                      <a:pt x="47513" y="22683"/>
                    </a:lnTo>
                    <a:lnTo>
                      <a:pt x="76020" y="17779"/>
                    </a:lnTo>
                    <a:close/>
                  </a:path>
                </a:pathLst>
              </a:custGeom>
              <a:solidFill>
                <a:srgbClr val="341A6E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BBF3579-9097-780B-BB35-9AF42E286538}"/>
                  </a:ext>
                </a:extLst>
              </p:cNvPr>
              <p:cNvSpPr/>
              <p:nvPr/>
            </p:nvSpPr>
            <p:spPr>
              <a:xfrm>
                <a:off x="9454859" y="4341110"/>
                <a:ext cx="175336" cy="154492"/>
              </a:xfrm>
              <a:custGeom>
                <a:avLst/>
                <a:gdLst>
                  <a:gd name="connsiteX0" fmla="*/ 87668 w 175336"/>
                  <a:gd name="connsiteY0" fmla="*/ 0 h 154492"/>
                  <a:gd name="connsiteX1" fmla="*/ 0 w 175336"/>
                  <a:gd name="connsiteY1" fmla="*/ 16246 h 154492"/>
                  <a:gd name="connsiteX2" fmla="*/ 0 w 175336"/>
                  <a:gd name="connsiteY2" fmla="*/ 135794 h 154492"/>
                  <a:gd name="connsiteX3" fmla="*/ 87668 w 175336"/>
                  <a:gd name="connsiteY3" fmla="*/ 154493 h 154492"/>
                  <a:gd name="connsiteX4" fmla="*/ 175337 w 175336"/>
                  <a:gd name="connsiteY4" fmla="*/ 118935 h 154492"/>
                  <a:gd name="connsiteX5" fmla="*/ 175337 w 175336"/>
                  <a:gd name="connsiteY5" fmla="*/ 30040 h 154492"/>
                  <a:gd name="connsiteX6" fmla="*/ 87668 w 175336"/>
                  <a:gd name="connsiteY6" fmla="*/ 0 h 15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336" h="154492">
                    <a:moveTo>
                      <a:pt x="87668" y="0"/>
                    </a:moveTo>
                    <a:lnTo>
                      <a:pt x="0" y="16246"/>
                    </a:lnTo>
                    <a:lnTo>
                      <a:pt x="0" y="135794"/>
                    </a:lnTo>
                    <a:lnTo>
                      <a:pt x="87668" y="154493"/>
                    </a:lnTo>
                    <a:lnTo>
                      <a:pt x="175337" y="118935"/>
                    </a:lnTo>
                    <a:lnTo>
                      <a:pt x="175337" y="30040"/>
                    </a:lnTo>
                    <a:lnTo>
                      <a:pt x="87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49C2BE6-8226-45C7-53CC-9E7520DA5655}"/>
                  </a:ext>
                </a:extLst>
              </p:cNvPr>
              <p:cNvSpPr/>
              <p:nvPr/>
            </p:nvSpPr>
            <p:spPr>
              <a:xfrm>
                <a:off x="9454859" y="4342336"/>
                <a:ext cx="87974" cy="153266"/>
              </a:xfrm>
              <a:custGeom>
                <a:avLst/>
                <a:gdLst>
                  <a:gd name="connsiteX0" fmla="*/ 0 w 87974"/>
                  <a:gd name="connsiteY0" fmla="*/ 15020 h 153266"/>
                  <a:gd name="connsiteX1" fmla="*/ 0 w 87974"/>
                  <a:gd name="connsiteY1" fmla="*/ 134568 h 153266"/>
                  <a:gd name="connsiteX2" fmla="*/ 87975 w 87974"/>
                  <a:gd name="connsiteY2" fmla="*/ 153266 h 153266"/>
                  <a:gd name="connsiteX3" fmla="*/ 87975 w 87974"/>
                  <a:gd name="connsiteY3" fmla="*/ 0 h 153266"/>
                  <a:gd name="connsiteX4" fmla="*/ 37090 w 87974"/>
                  <a:gd name="connsiteY4" fmla="*/ 125372 h 153266"/>
                  <a:gd name="connsiteX5" fmla="*/ 12261 w 87974"/>
                  <a:gd name="connsiteY5" fmla="*/ 120467 h 153266"/>
                  <a:gd name="connsiteX6" fmla="*/ 12261 w 87974"/>
                  <a:gd name="connsiteY6" fmla="*/ 28508 h 153266"/>
                  <a:gd name="connsiteX7" fmla="*/ 37090 w 87974"/>
                  <a:gd name="connsiteY7" fmla="*/ 24523 h 153266"/>
                  <a:gd name="connsiteX8" fmla="*/ 75714 w 87974"/>
                  <a:gd name="connsiteY8" fmla="*/ 132422 h 153266"/>
                  <a:gd name="connsiteX9" fmla="*/ 47206 w 87974"/>
                  <a:gd name="connsiteY9" fmla="*/ 127824 h 153266"/>
                  <a:gd name="connsiteX10" fmla="*/ 47206 w 87974"/>
                  <a:gd name="connsiteY10" fmla="*/ 22683 h 153266"/>
                  <a:gd name="connsiteX11" fmla="*/ 75714 w 87974"/>
                  <a:gd name="connsiteY11" fmla="*/ 17472 h 15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974" h="153266">
                    <a:moveTo>
                      <a:pt x="0" y="15020"/>
                    </a:moveTo>
                    <a:lnTo>
                      <a:pt x="0" y="134568"/>
                    </a:lnTo>
                    <a:lnTo>
                      <a:pt x="87975" y="153266"/>
                    </a:lnTo>
                    <a:lnTo>
                      <a:pt x="87975" y="0"/>
                    </a:lnTo>
                    <a:close/>
                    <a:moveTo>
                      <a:pt x="37090" y="125372"/>
                    </a:moveTo>
                    <a:lnTo>
                      <a:pt x="12261" y="120467"/>
                    </a:lnTo>
                    <a:lnTo>
                      <a:pt x="12261" y="28508"/>
                    </a:lnTo>
                    <a:lnTo>
                      <a:pt x="37090" y="24523"/>
                    </a:lnTo>
                    <a:close/>
                    <a:moveTo>
                      <a:pt x="75714" y="132422"/>
                    </a:moveTo>
                    <a:lnTo>
                      <a:pt x="47206" y="127824"/>
                    </a:lnTo>
                    <a:lnTo>
                      <a:pt x="47206" y="22683"/>
                    </a:lnTo>
                    <a:lnTo>
                      <a:pt x="75714" y="17472"/>
                    </a:lnTo>
                    <a:close/>
                  </a:path>
                </a:pathLst>
              </a:custGeom>
              <a:solidFill>
                <a:srgbClr val="341A6E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1C82CC2-0676-FBF4-8ED2-D14DFB8C8212}"/>
                  </a:ext>
                </a:extLst>
              </p:cNvPr>
              <p:cNvSpPr/>
              <p:nvPr/>
            </p:nvSpPr>
            <p:spPr>
              <a:xfrm>
                <a:off x="9175301" y="4504492"/>
                <a:ext cx="175643" cy="154492"/>
              </a:xfrm>
              <a:custGeom>
                <a:avLst/>
                <a:gdLst>
                  <a:gd name="connsiteX0" fmla="*/ 87668 w 175643"/>
                  <a:gd name="connsiteY0" fmla="*/ 0 h 154492"/>
                  <a:gd name="connsiteX1" fmla="*/ 0 w 175643"/>
                  <a:gd name="connsiteY1" fmla="*/ 16246 h 154492"/>
                  <a:gd name="connsiteX2" fmla="*/ 0 w 175643"/>
                  <a:gd name="connsiteY2" fmla="*/ 135794 h 154492"/>
                  <a:gd name="connsiteX3" fmla="*/ 87668 w 175643"/>
                  <a:gd name="connsiteY3" fmla="*/ 154493 h 154492"/>
                  <a:gd name="connsiteX4" fmla="*/ 175643 w 175643"/>
                  <a:gd name="connsiteY4" fmla="*/ 119241 h 154492"/>
                  <a:gd name="connsiteX5" fmla="*/ 175643 w 175643"/>
                  <a:gd name="connsiteY5" fmla="*/ 30040 h 154492"/>
                  <a:gd name="connsiteX6" fmla="*/ 87668 w 175643"/>
                  <a:gd name="connsiteY6" fmla="*/ 0 h 15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643" h="154492">
                    <a:moveTo>
                      <a:pt x="87668" y="0"/>
                    </a:moveTo>
                    <a:lnTo>
                      <a:pt x="0" y="16246"/>
                    </a:lnTo>
                    <a:lnTo>
                      <a:pt x="0" y="135794"/>
                    </a:lnTo>
                    <a:lnTo>
                      <a:pt x="87668" y="154493"/>
                    </a:lnTo>
                    <a:lnTo>
                      <a:pt x="175643" y="119241"/>
                    </a:lnTo>
                    <a:lnTo>
                      <a:pt x="175643" y="30040"/>
                    </a:lnTo>
                    <a:lnTo>
                      <a:pt x="87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168AFC9-3D0B-973E-39B0-1F54CA703239}"/>
                  </a:ext>
                </a:extLst>
              </p:cNvPr>
              <p:cNvSpPr/>
              <p:nvPr/>
            </p:nvSpPr>
            <p:spPr>
              <a:xfrm>
                <a:off x="9174995" y="4504799"/>
                <a:ext cx="88587" cy="153266"/>
              </a:xfrm>
              <a:custGeom>
                <a:avLst/>
                <a:gdLst>
                  <a:gd name="connsiteX0" fmla="*/ 0 w 88587"/>
                  <a:gd name="connsiteY0" fmla="*/ 15940 h 153266"/>
                  <a:gd name="connsiteX1" fmla="*/ 0 w 88587"/>
                  <a:gd name="connsiteY1" fmla="*/ 134568 h 153266"/>
                  <a:gd name="connsiteX2" fmla="*/ 88588 w 88587"/>
                  <a:gd name="connsiteY2" fmla="*/ 153266 h 153266"/>
                  <a:gd name="connsiteX3" fmla="*/ 88588 w 88587"/>
                  <a:gd name="connsiteY3" fmla="*/ 0 h 153266"/>
                  <a:gd name="connsiteX4" fmla="*/ 37090 w 88587"/>
                  <a:gd name="connsiteY4" fmla="*/ 126598 h 153266"/>
                  <a:gd name="connsiteX5" fmla="*/ 12261 w 88587"/>
                  <a:gd name="connsiteY5" fmla="*/ 121387 h 153266"/>
                  <a:gd name="connsiteX6" fmla="*/ 12261 w 88587"/>
                  <a:gd name="connsiteY6" fmla="*/ 29427 h 153266"/>
                  <a:gd name="connsiteX7" fmla="*/ 37090 w 88587"/>
                  <a:gd name="connsiteY7" fmla="*/ 25136 h 153266"/>
                  <a:gd name="connsiteX8" fmla="*/ 76020 w 88587"/>
                  <a:gd name="connsiteY8" fmla="*/ 134568 h 153266"/>
                  <a:gd name="connsiteX9" fmla="*/ 47513 w 88587"/>
                  <a:gd name="connsiteY9" fmla="*/ 129970 h 153266"/>
                  <a:gd name="connsiteX10" fmla="*/ 47513 w 88587"/>
                  <a:gd name="connsiteY10" fmla="*/ 23603 h 153266"/>
                  <a:gd name="connsiteX11" fmla="*/ 76020 w 88587"/>
                  <a:gd name="connsiteY11" fmla="*/ 18698 h 15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587" h="153266">
                    <a:moveTo>
                      <a:pt x="0" y="15940"/>
                    </a:moveTo>
                    <a:lnTo>
                      <a:pt x="0" y="134568"/>
                    </a:lnTo>
                    <a:lnTo>
                      <a:pt x="88588" y="153266"/>
                    </a:lnTo>
                    <a:lnTo>
                      <a:pt x="88588" y="0"/>
                    </a:lnTo>
                    <a:close/>
                    <a:moveTo>
                      <a:pt x="37090" y="126598"/>
                    </a:moveTo>
                    <a:lnTo>
                      <a:pt x="12261" y="121387"/>
                    </a:lnTo>
                    <a:lnTo>
                      <a:pt x="12261" y="29427"/>
                    </a:lnTo>
                    <a:lnTo>
                      <a:pt x="37090" y="25136"/>
                    </a:lnTo>
                    <a:close/>
                    <a:moveTo>
                      <a:pt x="76020" y="134568"/>
                    </a:moveTo>
                    <a:lnTo>
                      <a:pt x="47513" y="129970"/>
                    </a:lnTo>
                    <a:lnTo>
                      <a:pt x="47513" y="23603"/>
                    </a:lnTo>
                    <a:lnTo>
                      <a:pt x="76020" y="18698"/>
                    </a:lnTo>
                    <a:close/>
                  </a:path>
                </a:pathLst>
              </a:custGeom>
              <a:solidFill>
                <a:srgbClr val="341A6E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65C62B8-064A-C1D6-EB2A-25D8358641ED}"/>
                  </a:ext>
                </a:extLst>
              </p:cNvPr>
              <p:cNvSpPr/>
              <p:nvPr/>
            </p:nvSpPr>
            <p:spPr>
              <a:xfrm>
                <a:off x="9364432" y="4503266"/>
                <a:ext cx="175336" cy="154799"/>
              </a:xfrm>
              <a:custGeom>
                <a:avLst/>
                <a:gdLst>
                  <a:gd name="connsiteX0" fmla="*/ 87668 w 175336"/>
                  <a:gd name="connsiteY0" fmla="*/ 0 h 154799"/>
                  <a:gd name="connsiteX1" fmla="*/ 0 w 175336"/>
                  <a:gd name="connsiteY1" fmla="*/ 16246 h 154799"/>
                  <a:gd name="connsiteX2" fmla="*/ 0 w 175336"/>
                  <a:gd name="connsiteY2" fmla="*/ 135794 h 154799"/>
                  <a:gd name="connsiteX3" fmla="*/ 87668 w 175336"/>
                  <a:gd name="connsiteY3" fmla="*/ 154799 h 154799"/>
                  <a:gd name="connsiteX4" fmla="*/ 175337 w 175336"/>
                  <a:gd name="connsiteY4" fmla="*/ 119241 h 154799"/>
                  <a:gd name="connsiteX5" fmla="*/ 175337 w 175336"/>
                  <a:gd name="connsiteY5" fmla="*/ 30040 h 154799"/>
                  <a:gd name="connsiteX6" fmla="*/ 87668 w 175336"/>
                  <a:gd name="connsiteY6" fmla="*/ 0 h 15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336" h="154799">
                    <a:moveTo>
                      <a:pt x="87668" y="0"/>
                    </a:moveTo>
                    <a:lnTo>
                      <a:pt x="0" y="16246"/>
                    </a:lnTo>
                    <a:lnTo>
                      <a:pt x="0" y="135794"/>
                    </a:lnTo>
                    <a:lnTo>
                      <a:pt x="87668" y="154799"/>
                    </a:lnTo>
                    <a:lnTo>
                      <a:pt x="175337" y="119241"/>
                    </a:lnTo>
                    <a:lnTo>
                      <a:pt x="175337" y="30040"/>
                    </a:lnTo>
                    <a:lnTo>
                      <a:pt x="87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1591A91-E6AB-6625-6BB2-9B8BCBE79DB5}"/>
                  </a:ext>
                </a:extLst>
              </p:cNvPr>
              <p:cNvSpPr/>
              <p:nvPr/>
            </p:nvSpPr>
            <p:spPr>
              <a:xfrm>
                <a:off x="9364432" y="4504799"/>
                <a:ext cx="88281" cy="153266"/>
              </a:xfrm>
              <a:custGeom>
                <a:avLst/>
                <a:gdLst>
                  <a:gd name="connsiteX0" fmla="*/ 0 w 88281"/>
                  <a:gd name="connsiteY0" fmla="*/ 14714 h 153266"/>
                  <a:gd name="connsiteX1" fmla="*/ 0 w 88281"/>
                  <a:gd name="connsiteY1" fmla="*/ 134568 h 153266"/>
                  <a:gd name="connsiteX2" fmla="*/ 88281 w 88281"/>
                  <a:gd name="connsiteY2" fmla="*/ 153266 h 153266"/>
                  <a:gd name="connsiteX3" fmla="*/ 88281 w 88281"/>
                  <a:gd name="connsiteY3" fmla="*/ 0 h 153266"/>
                  <a:gd name="connsiteX4" fmla="*/ 37090 w 88281"/>
                  <a:gd name="connsiteY4" fmla="*/ 125372 h 153266"/>
                  <a:gd name="connsiteX5" fmla="*/ 12261 w 88281"/>
                  <a:gd name="connsiteY5" fmla="*/ 120161 h 153266"/>
                  <a:gd name="connsiteX6" fmla="*/ 12261 w 88281"/>
                  <a:gd name="connsiteY6" fmla="*/ 28201 h 153266"/>
                  <a:gd name="connsiteX7" fmla="*/ 37090 w 88281"/>
                  <a:gd name="connsiteY7" fmla="*/ 23910 h 153266"/>
                  <a:gd name="connsiteX8" fmla="*/ 75714 w 88281"/>
                  <a:gd name="connsiteY8" fmla="*/ 132116 h 153266"/>
                  <a:gd name="connsiteX9" fmla="*/ 47206 w 88281"/>
                  <a:gd name="connsiteY9" fmla="*/ 127518 h 153266"/>
                  <a:gd name="connsiteX10" fmla="*/ 47206 w 88281"/>
                  <a:gd name="connsiteY10" fmla="*/ 22377 h 153266"/>
                  <a:gd name="connsiteX11" fmla="*/ 75714 w 88281"/>
                  <a:gd name="connsiteY11" fmla="*/ 17472 h 15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281" h="153266">
                    <a:moveTo>
                      <a:pt x="0" y="14714"/>
                    </a:moveTo>
                    <a:lnTo>
                      <a:pt x="0" y="134568"/>
                    </a:lnTo>
                    <a:lnTo>
                      <a:pt x="88281" y="153266"/>
                    </a:lnTo>
                    <a:lnTo>
                      <a:pt x="88281" y="0"/>
                    </a:lnTo>
                    <a:close/>
                    <a:moveTo>
                      <a:pt x="37090" y="125372"/>
                    </a:moveTo>
                    <a:lnTo>
                      <a:pt x="12261" y="120161"/>
                    </a:lnTo>
                    <a:lnTo>
                      <a:pt x="12261" y="28201"/>
                    </a:lnTo>
                    <a:lnTo>
                      <a:pt x="37090" y="23910"/>
                    </a:lnTo>
                    <a:close/>
                    <a:moveTo>
                      <a:pt x="75714" y="132116"/>
                    </a:moveTo>
                    <a:lnTo>
                      <a:pt x="47206" y="127518"/>
                    </a:lnTo>
                    <a:lnTo>
                      <a:pt x="47206" y="22377"/>
                    </a:lnTo>
                    <a:lnTo>
                      <a:pt x="75714" y="17472"/>
                    </a:lnTo>
                    <a:close/>
                  </a:path>
                </a:pathLst>
              </a:custGeom>
              <a:solidFill>
                <a:srgbClr val="341A6E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18BD6A4-8831-BF75-F788-12284E00D926}"/>
                  </a:ext>
                </a:extLst>
              </p:cNvPr>
              <p:cNvSpPr/>
              <p:nvPr/>
            </p:nvSpPr>
            <p:spPr>
              <a:xfrm>
                <a:off x="9553562" y="4504799"/>
                <a:ext cx="175643" cy="154492"/>
              </a:xfrm>
              <a:custGeom>
                <a:avLst/>
                <a:gdLst>
                  <a:gd name="connsiteX0" fmla="*/ 87668 w 175643"/>
                  <a:gd name="connsiteY0" fmla="*/ 0 h 154492"/>
                  <a:gd name="connsiteX1" fmla="*/ 0 w 175643"/>
                  <a:gd name="connsiteY1" fmla="*/ 16246 h 154492"/>
                  <a:gd name="connsiteX2" fmla="*/ 0 w 175643"/>
                  <a:gd name="connsiteY2" fmla="*/ 135794 h 154492"/>
                  <a:gd name="connsiteX3" fmla="*/ 87668 w 175643"/>
                  <a:gd name="connsiteY3" fmla="*/ 154493 h 154492"/>
                  <a:gd name="connsiteX4" fmla="*/ 175643 w 175643"/>
                  <a:gd name="connsiteY4" fmla="*/ 119241 h 154492"/>
                  <a:gd name="connsiteX5" fmla="*/ 175643 w 175643"/>
                  <a:gd name="connsiteY5" fmla="*/ 30040 h 154492"/>
                  <a:gd name="connsiteX6" fmla="*/ 87668 w 175643"/>
                  <a:gd name="connsiteY6" fmla="*/ 0 h 15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643" h="154492">
                    <a:moveTo>
                      <a:pt x="87668" y="0"/>
                    </a:moveTo>
                    <a:lnTo>
                      <a:pt x="0" y="16246"/>
                    </a:lnTo>
                    <a:lnTo>
                      <a:pt x="0" y="135794"/>
                    </a:lnTo>
                    <a:lnTo>
                      <a:pt x="87668" y="154493"/>
                    </a:lnTo>
                    <a:lnTo>
                      <a:pt x="175643" y="119241"/>
                    </a:lnTo>
                    <a:lnTo>
                      <a:pt x="175643" y="30040"/>
                    </a:lnTo>
                    <a:lnTo>
                      <a:pt x="87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359A88A-1DB9-CAA1-C805-4099A55DDFDA}"/>
                  </a:ext>
                </a:extLst>
              </p:cNvPr>
              <p:cNvSpPr/>
              <p:nvPr/>
            </p:nvSpPr>
            <p:spPr>
              <a:xfrm>
                <a:off x="9553562" y="4504799"/>
                <a:ext cx="88587" cy="153266"/>
              </a:xfrm>
              <a:custGeom>
                <a:avLst/>
                <a:gdLst>
                  <a:gd name="connsiteX0" fmla="*/ 0 w 88587"/>
                  <a:gd name="connsiteY0" fmla="*/ 16246 h 153266"/>
                  <a:gd name="connsiteX1" fmla="*/ 0 w 88587"/>
                  <a:gd name="connsiteY1" fmla="*/ 134568 h 153266"/>
                  <a:gd name="connsiteX2" fmla="*/ 88588 w 88587"/>
                  <a:gd name="connsiteY2" fmla="*/ 153266 h 153266"/>
                  <a:gd name="connsiteX3" fmla="*/ 88588 w 88587"/>
                  <a:gd name="connsiteY3" fmla="*/ 0 h 153266"/>
                  <a:gd name="connsiteX4" fmla="*/ 37397 w 88587"/>
                  <a:gd name="connsiteY4" fmla="*/ 126905 h 153266"/>
                  <a:gd name="connsiteX5" fmla="*/ 12568 w 88587"/>
                  <a:gd name="connsiteY5" fmla="*/ 121694 h 153266"/>
                  <a:gd name="connsiteX6" fmla="*/ 12568 w 88587"/>
                  <a:gd name="connsiteY6" fmla="*/ 29734 h 153266"/>
                  <a:gd name="connsiteX7" fmla="*/ 37397 w 88587"/>
                  <a:gd name="connsiteY7" fmla="*/ 25442 h 153266"/>
                  <a:gd name="connsiteX8" fmla="*/ 76020 w 88587"/>
                  <a:gd name="connsiteY8" fmla="*/ 133648 h 153266"/>
                  <a:gd name="connsiteX9" fmla="*/ 47513 w 88587"/>
                  <a:gd name="connsiteY9" fmla="*/ 129050 h 153266"/>
                  <a:gd name="connsiteX10" fmla="*/ 47513 w 88587"/>
                  <a:gd name="connsiteY10" fmla="*/ 23910 h 153266"/>
                  <a:gd name="connsiteX11" fmla="*/ 76020 w 88587"/>
                  <a:gd name="connsiteY11" fmla="*/ 19005 h 15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587" h="153266">
                    <a:moveTo>
                      <a:pt x="0" y="16246"/>
                    </a:moveTo>
                    <a:lnTo>
                      <a:pt x="0" y="134568"/>
                    </a:lnTo>
                    <a:lnTo>
                      <a:pt x="88588" y="153266"/>
                    </a:lnTo>
                    <a:lnTo>
                      <a:pt x="88588" y="0"/>
                    </a:lnTo>
                    <a:close/>
                    <a:moveTo>
                      <a:pt x="37397" y="126905"/>
                    </a:moveTo>
                    <a:lnTo>
                      <a:pt x="12568" y="121694"/>
                    </a:lnTo>
                    <a:lnTo>
                      <a:pt x="12568" y="29734"/>
                    </a:lnTo>
                    <a:lnTo>
                      <a:pt x="37397" y="25442"/>
                    </a:lnTo>
                    <a:close/>
                    <a:moveTo>
                      <a:pt x="76020" y="133648"/>
                    </a:moveTo>
                    <a:lnTo>
                      <a:pt x="47513" y="129050"/>
                    </a:lnTo>
                    <a:lnTo>
                      <a:pt x="47513" y="23910"/>
                    </a:lnTo>
                    <a:lnTo>
                      <a:pt x="76020" y="19005"/>
                    </a:lnTo>
                    <a:close/>
                  </a:path>
                </a:pathLst>
              </a:custGeom>
              <a:solidFill>
                <a:srgbClr val="341A6E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2F362BF-074D-002A-66B8-898CB12B9A4C}"/>
                  </a:ext>
                </a:extLst>
              </p:cNvPr>
              <p:cNvSpPr/>
              <p:nvPr/>
            </p:nvSpPr>
            <p:spPr>
              <a:xfrm>
                <a:off x="9262969" y="4671246"/>
                <a:ext cx="175643" cy="154492"/>
              </a:xfrm>
              <a:custGeom>
                <a:avLst/>
                <a:gdLst>
                  <a:gd name="connsiteX0" fmla="*/ 87668 w 175643"/>
                  <a:gd name="connsiteY0" fmla="*/ 0 h 154492"/>
                  <a:gd name="connsiteX1" fmla="*/ 0 w 175643"/>
                  <a:gd name="connsiteY1" fmla="*/ 15940 h 154492"/>
                  <a:gd name="connsiteX2" fmla="*/ 0 w 175643"/>
                  <a:gd name="connsiteY2" fmla="*/ 135487 h 154492"/>
                  <a:gd name="connsiteX3" fmla="*/ 87668 w 175643"/>
                  <a:gd name="connsiteY3" fmla="*/ 154493 h 154492"/>
                  <a:gd name="connsiteX4" fmla="*/ 175643 w 175643"/>
                  <a:gd name="connsiteY4" fmla="*/ 118935 h 154492"/>
                  <a:gd name="connsiteX5" fmla="*/ 175643 w 175643"/>
                  <a:gd name="connsiteY5" fmla="*/ 30040 h 154492"/>
                  <a:gd name="connsiteX6" fmla="*/ 87668 w 175643"/>
                  <a:gd name="connsiteY6" fmla="*/ 0 h 15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643" h="154492">
                    <a:moveTo>
                      <a:pt x="87668" y="0"/>
                    </a:moveTo>
                    <a:lnTo>
                      <a:pt x="0" y="15940"/>
                    </a:lnTo>
                    <a:lnTo>
                      <a:pt x="0" y="135487"/>
                    </a:lnTo>
                    <a:lnTo>
                      <a:pt x="87668" y="154493"/>
                    </a:lnTo>
                    <a:lnTo>
                      <a:pt x="175643" y="118935"/>
                    </a:lnTo>
                    <a:lnTo>
                      <a:pt x="175643" y="30040"/>
                    </a:lnTo>
                    <a:lnTo>
                      <a:pt x="87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99DFF7B-6ABB-5FC1-50D1-479D52997EC0}"/>
                  </a:ext>
                </a:extLst>
              </p:cNvPr>
              <p:cNvSpPr/>
              <p:nvPr/>
            </p:nvSpPr>
            <p:spPr>
              <a:xfrm>
                <a:off x="9264501" y="4672750"/>
                <a:ext cx="173270" cy="150870"/>
              </a:xfrm>
              <a:custGeom>
                <a:avLst/>
                <a:gdLst>
                  <a:gd name="connsiteX0" fmla="*/ 89509 w 173270"/>
                  <a:gd name="connsiteY0" fmla="*/ 150537 h 150870"/>
                  <a:gd name="connsiteX1" fmla="*/ 169514 w 173270"/>
                  <a:gd name="connsiteY1" fmla="*/ 119883 h 150870"/>
                  <a:gd name="connsiteX2" fmla="*/ 173192 w 173270"/>
                  <a:gd name="connsiteY2" fmla="*/ 114366 h 150870"/>
                  <a:gd name="connsiteX3" fmla="*/ 173192 w 173270"/>
                  <a:gd name="connsiteY3" fmla="*/ 34667 h 150870"/>
                  <a:gd name="connsiteX4" fmla="*/ 169208 w 173270"/>
                  <a:gd name="connsiteY4" fmla="*/ 27924 h 150870"/>
                  <a:gd name="connsiteX5" fmla="*/ 88283 w 173270"/>
                  <a:gd name="connsiteY5" fmla="*/ 336 h 150870"/>
                  <a:gd name="connsiteX6" fmla="*/ 84605 w 173270"/>
                  <a:gd name="connsiteY6" fmla="*/ 336 h 150870"/>
                  <a:gd name="connsiteX7" fmla="*/ 4906 w 173270"/>
                  <a:gd name="connsiteY7" fmla="*/ 14743 h 150870"/>
                  <a:gd name="connsiteX8" fmla="*/ 1 w 173270"/>
                  <a:gd name="connsiteY8" fmla="*/ 20567 h 150870"/>
                  <a:gd name="connsiteX9" fmla="*/ 1 w 173270"/>
                  <a:gd name="connsiteY9" fmla="*/ 129079 h 150870"/>
                  <a:gd name="connsiteX10" fmla="*/ 4599 w 173270"/>
                  <a:gd name="connsiteY10" fmla="*/ 134904 h 150870"/>
                  <a:gd name="connsiteX11" fmla="*/ 85218 w 173270"/>
                  <a:gd name="connsiteY11" fmla="*/ 150537 h 150870"/>
                  <a:gd name="connsiteX12" fmla="*/ 89509 w 173270"/>
                  <a:gd name="connsiteY12" fmla="*/ 150537 h 15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270" h="150870">
                    <a:moveTo>
                      <a:pt x="89509" y="150537"/>
                    </a:moveTo>
                    <a:lnTo>
                      <a:pt x="169514" y="119883"/>
                    </a:lnTo>
                    <a:cubicBezTo>
                      <a:pt x="171832" y="119068"/>
                      <a:pt x="173332" y="116818"/>
                      <a:pt x="173192" y="114366"/>
                    </a:cubicBezTo>
                    <a:lnTo>
                      <a:pt x="173192" y="34667"/>
                    </a:lnTo>
                    <a:cubicBezTo>
                      <a:pt x="173661" y="31752"/>
                      <a:pt x="171986" y="28920"/>
                      <a:pt x="169208" y="27924"/>
                    </a:cubicBezTo>
                    <a:lnTo>
                      <a:pt x="88283" y="336"/>
                    </a:lnTo>
                    <a:cubicBezTo>
                      <a:pt x="87098" y="-112"/>
                      <a:pt x="85790" y="-112"/>
                      <a:pt x="84605" y="336"/>
                    </a:cubicBezTo>
                    <a:lnTo>
                      <a:pt x="4906" y="14743"/>
                    </a:lnTo>
                    <a:cubicBezTo>
                      <a:pt x="2053" y="15199"/>
                      <a:pt x="-35" y="17676"/>
                      <a:pt x="1" y="20567"/>
                    </a:cubicBezTo>
                    <a:lnTo>
                      <a:pt x="1" y="129079"/>
                    </a:lnTo>
                    <a:cubicBezTo>
                      <a:pt x="-61" y="131872"/>
                      <a:pt x="1868" y="134315"/>
                      <a:pt x="4599" y="134904"/>
                    </a:cubicBezTo>
                    <a:lnTo>
                      <a:pt x="85218" y="150537"/>
                    </a:lnTo>
                    <a:cubicBezTo>
                      <a:pt x="86613" y="150981"/>
                      <a:pt x="88113" y="150981"/>
                      <a:pt x="89509" y="150537"/>
                    </a:cubicBezTo>
                    <a:close/>
                  </a:path>
                </a:pathLst>
              </a:custGeom>
              <a:noFill/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10EFF52-4E84-924D-A653-B478EECA2DE0}"/>
                  </a:ext>
                </a:extLst>
              </p:cNvPr>
              <p:cNvSpPr/>
              <p:nvPr/>
            </p:nvSpPr>
            <p:spPr>
              <a:xfrm>
                <a:off x="9262969" y="4670020"/>
                <a:ext cx="88587" cy="155718"/>
              </a:xfrm>
              <a:custGeom>
                <a:avLst/>
                <a:gdLst>
                  <a:gd name="connsiteX0" fmla="*/ 0 w 88587"/>
                  <a:gd name="connsiteY0" fmla="*/ 17166 h 155718"/>
                  <a:gd name="connsiteX1" fmla="*/ 0 w 88587"/>
                  <a:gd name="connsiteY1" fmla="*/ 136714 h 155718"/>
                  <a:gd name="connsiteX2" fmla="*/ 88588 w 88587"/>
                  <a:gd name="connsiteY2" fmla="*/ 155719 h 155718"/>
                  <a:gd name="connsiteX3" fmla="*/ 88588 w 88587"/>
                  <a:gd name="connsiteY3" fmla="*/ 0 h 155718"/>
                  <a:gd name="connsiteX4" fmla="*/ 37397 w 88587"/>
                  <a:gd name="connsiteY4" fmla="*/ 127824 h 155718"/>
                  <a:gd name="connsiteX5" fmla="*/ 12568 w 88587"/>
                  <a:gd name="connsiteY5" fmla="*/ 122613 h 155718"/>
                  <a:gd name="connsiteX6" fmla="*/ 12568 w 88587"/>
                  <a:gd name="connsiteY6" fmla="*/ 30653 h 155718"/>
                  <a:gd name="connsiteX7" fmla="*/ 37397 w 88587"/>
                  <a:gd name="connsiteY7" fmla="*/ 26362 h 155718"/>
                  <a:gd name="connsiteX8" fmla="*/ 76020 w 88587"/>
                  <a:gd name="connsiteY8" fmla="*/ 134874 h 155718"/>
                  <a:gd name="connsiteX9" fmla="*/ 47513 w 88587"/>
                  <a:gd name="connsiteY9" fmla="*/ 130276 h 155718"/>
                  <a:gd name="connsiteX10" fmla="*/ 47513 w 88587"/>
                  <a:gd name="connsiteY10" fmla="*/ 24829 h 155718"/>
                  <a:gd name="connsiteX11" fmla="*/ 76020 w 88587"/>
                  <a:gd name="connsiteY11" fmla="*/ 19925 h 155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587" h="155718">
                    <a:moveTo>
                      <a:pt x="0" y="17166"/>
                    </a:moveTo>
                    <a:lnTo>
                      <a:pt x="0" y="136714"/>
                    </a:lnTo>
                    <a:lnTo>
                      <a:pt x="88588" y="155719"/>
                    </a:lnTo>
                    <a:lnTo>
                      <a:pt x="88588" y="0"/>
                    </a:lnTo>
                    <a:close/>
                    <a:moveTo>
                      <a:pt x="37397" y="127824"/>
                    </a:moveTo>
                    <a:lnTo>
                      <a:pt x="12568" y="122613"/>
                    </a:lnTo>
                    <a:lnTo>
                      <a:pt x="12568" y="30653"/>
                    </a:lnTo>
                    <a:lnTo>
                      <a:pt x="37397" y="26362"/>
                    </a:lnTo>
                    <a:close/>
                    <a:moveTo>
                      <a:pt x="76020" y="134874"/>
                    </a:moveTo>
                    <a:lnTo>
                      <a:pt x="47513" y="130276"/>
                    </a:lnTo>
                    <a:lnTo>
                      <a:pt x="47513" y="24829"/>
                    </a:lnTo>
                    <a:lnTo>
                      <a:pt x="76020" y="19925"/>
                    </a:lnTo>
                    <a:close/>
                  </a:path>
                </a:pathLst>
              </a:custGeom>
              <a:solidFill>
                <a:srgbClr val="341A6E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510F268-DB89-A954-6150-6A1866743703}"/>
                  </a:ext>
                </a:extLst>
              </p:cNvPr>
              <p:cNvSpPr/>
              <p:nvPr/>
            </p:nvSpPr>
            <p:spPr>
              <a:xfrm>
                <a:off x="9452407" y="4672472"/>
                <a:ext cx="175643" cy="154492"/>
              </a:xfrm>
              <a:custGeom>
                <a:avLst/>
                <a:gdLst>
                  <a:gd name="connsiteX0" fmla="*/ 87668 w 175643"/>
                  <a:gd name="connsiteY0" fmla="*/ 0 h 154492"/>
                  <a:gd name="connsiteX1" fmla="*/ 0 w 175643"/>
                  <a:gd name="connsiteY1" fmla="*/ 16246 h 154492"/>
                  <a:gd name="connsiteX2" fmla="*/ 0 w 175643"/>
                  <a:gd name="connsiteY2" fmla="*/ 135794 h 154492"/>
                  <a:gd name="connsiteX3" fmla="*/ 87668 w 175643"/>
                  <a:gd name="connsiteY3" fmla="*/ 154493 h 154492"/>
                  <a:gd name="connsiteX4" fmla="*/ 175643 w 175643"/>
                  <a:gd name="connsiteY4" fmla="*/ 119241 h 154492"/>
                  <a:gd name="connsiteX5" fmla="*/ 175643 w 175643"/>
                  <a:gd name="connsiteY5" fmla="*/ 30040 h 154492"/>
                  <a:gd name="connsiteX6" fmla="*/ 87668 w 175643"/>
                  <a:gd name="connsiteY6" fmla="*/ 0 h 15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643" h="154492">
                    <a:moveTo>
                      <a:pt x="87668" y="0"/>
                    </a:moveTo>
                    <a:lnTo>
                      <a:pt x="0" y="16246"/>
                    </a:lnTo>
                    <a:lnTo>
                      <a:pt x="0" y="135794"/>
                    </a:lnTo>
                    <a:lnTo>
                      <a:pt x="87668" y="154493"/>
                    </a:lnTo>
                    <a:lnTo>
                      <a:pt x="175643" y="119241"/>
                    </a:lnTo>
                    <a:lnTo>
                      <a:pt x="175643" y="30040"/>
                    </a:lnTo>
                    <a:lnTo>
                      <a:pt x="87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03FF16-2362-42BE-911C-758FC0D55D22}"/>
                  </a:ext>
                </a:extLst>
              </p:cNvPr>
              <p:cNvSpPr/>
              <p:nvPr/>
            </p:nvSpPr>
            <p:spPr>
              <a:xfrm>
                <a:off x="9452407" y="4673698"/>
                <a:ext cx="88587" cy="153266"/>
              </a:xfrm>
              <a:custGeom>
                <a:avLst/>
                <a:gdLst>
                  <a:gd name="connsiteX0" fmla="*/ 0 w 88587"/>
                  <a:gd name="connsiteY0" fmla="*/ 15020 h 153266"/>
                  <a:gd name="connsiteX1" fmla="*/ 0 w 88587"/>
                  <a:gd name="connsiteY1" fmla="*/ 134568 h 153266"/>
                  <a:gd name="connsiteX2" fmla="*/ 88588 w 88587"/>
                  <a:gd name="connsiteY2" fmla="*/ 153266 h 153266"/>
                  <a:gd name="connsiteX3" fmla="*/ 88588 w 88587"/>
                  <a:gd name="connsiteY3" fmla="*/ 0 h 153266"/>
                  <a:gd name="connsiteX4" fmla="*/ 37397 w 88587"/>
                  <a:gd name="connsiteY4" fmla="*/ 125678 h 153266"/>
                  <a:gd name="connsiteX5" fmla="*/ 12568 w 88587"/>
                  <a:gd name="connsiteY5" fmla="*/ 120467 h 153266"/>
                  <a:gd name="connsiteX6" fmla="*/ 12568 w 88587"/>
                  <a:gd name="connsiteY6" fmla="*/ 28508 h 153266"/>
                  <a:gd name="connsiteX7" fmla="*/ 37397 w 88587"/>
                  <a:gd name="connsiteY7" fmla="*/ 24216 h 153266"/>
                  <a:gd name="connsiteX8" fmla="*/ 76020 w 88587"/>
                  <a:gd name="connsiteY8" fmla="*/ 132422 h 153266"/>
                  <a:gd name="connsiteX9" fmla="*/ 47513 w 88587"/>
                  <a:gd name="connsiteY9" fmla="*/ 127824 h 153266"/>
                  <a:gd name="connsiteX10" fmla="*/ 47513 w 88587"/>
                  <a:gd name="connsiteY10" fmla="*/ 22683 h 153266"/>
                  <a:gd name="connsiteX11" fmla="*/ 76020 w 88587"/>
                  <a:gd name="connsiteY11" fmla="*/ 17779 h 15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8587" h="153266">
                    <a:moveTo>
                      <a:pt x="0" y="15020"/>
                    </a:moveTo>
                    <a:lnTo>
                      <a:pt x="0" y="134568"/>
                    </a:lnTo>
                    <a:lnTo>
                      <a:pt x="88588" y="153266"/>
                    </a:lnTo>
                    <a:lnTo>
                      <a:pt x="88588" y="0"/>
                    </a:lnTo>
                    <a:close/>
                    <a:moveTo>
                      <a:pt x="37397" y="125678"/>
                    </a:moveTo>
                    <a:lnTo>
                      <a:pt x="12568" y="120467"/>
                    </a:lnTo>
                    <a:lnTo>
                      <a:pt x="12568" y="28508"/>
                    </a:lnTo>
                    <a:lnTo>
                      <a:pt x="37397" y="24216"/>
                    </a:lnTo>
                    <a:close/>
                    <a:moveTo>
                      <a:pt x="76020" y="132422"/>
                    </a:moveTo>
                    <a:lnTo>
                      <a:pt x="47513" y="127824"/>
                    </a:lnTo>
                    <a:lnTo>
                      <a:pt x="47513" y="22683"/>
                    </a:lnTo>
                    <a:lnTo>
                      <a:pt x="76020" y="17779"/>
                    </a:lnTo>
                    <a:close/>
                  </a:path>
                </a:pathLst>
              </a:custGeom>
              <a:solidFill>
                <a:srgbClr val="341A6E"/>
              </a:solidFill>
              <a:ln w="301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A34305A5-F3E7-FADA-9F42-1E7BC7EBBC56}"/>
              </a:ext>
            </a:extLst>
          </p:cNvPr>
          <p:cNvSpPr txBox="1">
            <a:spLocks/>
          </p:cNvSpPr>
          <p:nvPr/>
        </p:nvSpPr>
        <p:spPr>
          <a:xfrm>
            <a:off x="576329" y="4007024"/>
            <a:ext cx="1877076" cy="615553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Accelerate HPC &amp; AI workloads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44D80A4-5ED0-1664-9CC0-2141DDFE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64408" y="2710400"/>
            <a:ext cx="914400" cy="914400"/>
            <a:chOff x="7964408" y="2710400"/>
            <a:chExt cx="914400" cy="9144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0FB756-9391-357E-442A-AB723529C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64408" y="271040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2000" err="1">
                <a:gradFill>
                  <a:gsLst>
                    <a:gs pos="23776">
                      <a:srgbClr val="FFFFFF"/>
                    </a:gs>
                    <a:gs pos="42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endParaRPr>
            </a:p>
          </p:txBody>
        </p:sp>
        <p:pic>
          <p:nvPicPr>
            <p:cNvPr id="93" name="Graphic 92" descr="Open hand with solid fill">
              <a:extLst>
                <a:ext uri="{FF2B5EF4-FFF2-40B4-BE49-F238E27FC236}">
                  <a16:creationId xmlns:a16="http://schemas.microsoft.com/office/drawing/2014/main" id="{D317DD5B-B641-CCED-11FA-19B8FBE3E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0972" y="2886904"/>
              <a:ext cx="581272" cy="581272"/>
            </a:xfrm>
            <a:prstGeom prst="rect">
              <a:avLst/>
            </a:prstGeom>
          </p:spPr>
        </p:pic>
      </p:grpSp>
      <p:sp>
        <p:nvSpPr>
          <p:cNvPr id="94" name="Text Placeholder 3">
            <a:extLst>
              <a:ext uri="{FF2B5EF4-FFF2-40B4-BE49-F238E27FC236}">
                <a16:creationId xmlns:a16="http://schemas.microsoft.com/office/drawing/2014/main" id="{F939FC68-6EE8-73B7-42D1-284E40392455}"/>
              </a:ext>
            </a:extLst>
          </p:cNvPr>
          <p:cNvSpPr txBox="1">
            <a:spLocks/>
          </p:cNvSpPr>
          <p:nvPr/>
        </p:nvSpPr>
        <p:spPr>
          <a:xfrm>
            <a:off x="2860736" y="4007267"/>
            <a:ext cx="1877076" cy="923330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0000"/>
                </a:solidFill>
                <a:latin typeface="Segoe UI Semibold"/>
              </a:rPr>
              <a:t>Protect Application Investments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685C56A5-CC84-57F3-B5CD-9F113D9D6942}"/>
              </a:ext>
            </a:extLst>
          </p:cNvPr>
          <p:cNvSpPr txBox="1">
            <a:spLocks/>
          </p:cNvSpPr>
          <p:nvPr/>
        </p:nvSpPr>
        <p:spPr>
          <a:xfrm>
            <a:off x="5157462" y="4015656"/>
            <a:ext cx="1877076" cy="615553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Azure Blob Integration</a:t>
            </a:r>
          </a:p>
        </p:txBody>
      </p: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4B6D540D-3E63-2205-E5B0-22D3F4FC91CF}"/>
              </a:ext>
            </a:extLst>
          </p:cNvPr>
          <p:cNvSpPr txBox="1">
            <a:spLocks/>
          </p:cNvSpPr>
          <p:nvPr/>
        </p:nvSpPr>
        <p:spPr>
          <a:xfrm>
            <a:off x="7483070" y="4007024"/>
            <a:ext cx="1877076" cy="307777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Fully Managed</a:t>
            </a:r>
          </a:p>
        </p:txBody>
      </p:sp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B51BA382-1929-3DC2-ACC1-3F045D8CF124}"/>
              </a:ext>
            </a:extLst>
          </p:cNvPr>
          <p:cNvSpPr txBox="1">
            <a:spLocks/>
          </p:cNvSpPr>
          <p:nvPr/>
        </p:nvSpPr>
        <p:spPr>
          <a:xfrm>
            <a:off x="9808678" y="4015655"/>
            <a:ext cx="1877076" cy="123110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Azure Kubernetes Services Integration</a:t>
            </a:r>
          </a:p>
        </p:txBody>
      </p:sp>
    </p:spTree>
    <p:extLst>
      <p:ext uri="{BB962C8B-B14F-4D97-AF65-F5344CB8AC3E}">
        <p14:creationId xmlns:p14="http://schemas.microsoft.com/office/powerpoint/2010/main" val="39808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Build Demo Session Template" id="{154B9171-9B07-46EE-9CE0-2CD5A15C6DD6}" vid="{F9681DF2-FE37-4FE8-85AC-85EEA7ABCA2F}"/>
    </a:ext>
  </a:extLst>
</a:theme>
</file>

<file path=ppt/theme/theme2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CB8DCBED-82E1-474F-9E4B-2E30C091C6A5}"/>
    </a:ext>
  </a:extLst>
</a:theme>
</file>

<file path=ppt/theme/theme3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4.xml><?xml version="1.0" encoding="utf-8"?>
<a:theme xmlns:a="http://schemas.openxmlformats.org/drawingml/2006/main" name="2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368F8794-D6F1-487B-AE65-4B307A886AF3}"/>
    </a:ext>
  </a:extLst>
</a:theme>
</file>

<file path=ppt/theme/theme5.xml><?xml version="1.0" encoding="utf-8"?>
<a:theme xmlns:a="http://schemas.openxmlformats.org/drawingml/2006/main" name="3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DD4DF7E7-CF06-4606-9D94-77503CAD1AAF}" vid="{802BBBA8-B5BD-4061-90A1-57838FABE34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Override1.xml><?xml version="1.0" encoding="utf-8"?>
<a:themeOverride xmlns:a="http://schemas.openxmlformats.org/drawingml/2006/main">
  <a:clrScheme name="Custom 172">
    <a:dk1>
      <a:srgbClr val="000000"/>
    </a:dk1>
    <a:lt1>
      <a:srgbClr val="FFFFFF"/>
    </a:lt1>
    <a:dk2>
      <a:srgbClr val="463668"/>
    </a:dk2>
    <a:lt2>
      <a:srgbClr val="E8E6DF"/>
    </a:lt2>
    <a:accent1>
      <a:srgbClr val="463668"/>
    </a:accent1>
    <a:accent2>
      <a:srgbClr val="8DE971"/>
    </a:accent2>
    <a:accent3>
      <a:srgbClr val="0078D4"/>
    </a:accent3>
    <a:accent4>
      <a:srgbClr val="8C8279"/>
    </a:accent4>
    <a:accent5>
      <a:srgbClr val="C03BC4"/>
    </a:accent5>
    <a:accent6>
      <a:srgbClr val="D7D2CB"/>
    </a:accent6>
    <a:hlink>
      <a:srgbClr val="8661C5"/>
    </a:hlink>
    <a:folHlink>
      <a:srgbClr val="8661C5"/>
    </a:folHlink>
  </a:clrScheme>
</a:themeOverride>
</file>

<file path=ppt/theme/themeOverride2.xml><?xml version="1.0" encoding="utf-8"?>
<a:themeOverride xmlns:a="http://schemas.openxmlformats.org/drawingml/2006/main">
  <a:clrScheme name="Custom 172">
    <a:dk1>
      <a:srgbClr val="000000"/>
    </a:dk1>
    <a:lt1>
      <a:srgbClr val="FFFFFF"/>
    </a:lt1>
    <a:dk2>
      <a:srgbClr val="463668"/>
    </a:dk2>
    <a:lt2>
      <a:srgbClr val="E8E6DF"/>
    </a:lt2>
    <a:accent1>
      <a:srgbClr val="463668"/>
    </a:accent1>
    <a:accent2>
      <a:srgbClr val="8DE971"/>
    </a:accent2>
    <a:accent3>
      <a:srgbClr val="0078D4"/>
    </a:accent3>
    <a:accent4>
      <a:srgbClr val="8C8279"/>
    </a:accent4>
    <a:accent5>
      <a:srgbClr val="C03BC4"/>
    </a:accent5>
    <a:accent6>
      <a:srgbClr val="D7D2CB"/>
    </a:accent6>
    <a:hlink>
      <a:srgbClr val="8661C5"/>
    </a:hlink>
    <a:folHlink>
      <a:srgbClr val="8661C5"/>
    </a:folHlink>
  </a:clrScheme>
</a:themeOverride>
</file>

<file path=ppt/theme/themeOverride3.xml><?xml version="1.0" encoding="utf-8"?>
<a:themeOverride xmlns:a="http://schemas.openxmlformats.org/drawingml/2006/main">
  <a:clrScheme name="Custom 172">
    <a:dk1>
      <a:srgbClr val="000000"/>
    </a:dk1>
    <a:lt1>
      <a:srgbClr val="FFFFFF"/>
    </a:lt1>
    <a:dk2>
      <a:srgbClr val="463668"/>
    </a:dk2>
    <a:lt2>
      <a:srgbClr val="E8E6DF"/>
    </a:lt2>
    <a:accent1>
      <a:srgbClr val="463668"/>
    </a:accent1>
    <a:accent2>
      <a:srgbClr val="8DE971"/>
    </a:accent2>
    <a:accent3>
      <a:srgbClr val="0078D4"/>
    </a:accent3>
    <a:accent4>
      <a:srgbClr val="8C8279"/>
    </a:accent4>
    <a:accent5>
      <a:srgbClr val="C03BC4"/>
    </a:accent5>
    <a:accent6>
      <a:srgbClr val="D7D2CB"/>
    </a:accent6>
    <a:hlink>
      <a:srgbClr val="8661C5"/>
    </a:hlink>
    <a:folHlink>
      <a:srgbClr val="8661C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04751ba-60e0-4191-9865-d7e5284c1d69" xsi:nil="true"/>
    <lcf76f155ced4ddcb4097134ff3c332f xmlns="804751ba-60e0-4191-9865-d7e5284c1d69">
      <Terms xmlns="http://schemas.microsoft.com/office/infopath/2007/PartnerControls"/>
    </lcf76f155ced4ddcb4097134ff3c332f>
    <TaxCatchAll xmlns="230e9df3-be65-4c73-a93b-d1236ebd677e" xsi:nil="true"/>
    <_ip_UnifiedCompliancePolicyUIAction xmlns="http://schemas.microsoft.com/sharepoint/v3" xsi:nil="true"/>
    <_ip_UnifiedCompliancePolicyProperties xmlns="http://schemas.microsoft.com/sharepoint/v3" xsi:nil="true"/>
    <Number xmlns="804751ba-60e0-4191-9865-d7e5284c1d69" xsi:nil="true"/>
    <Time xmlns="804751ba-60e0-4191-9865-d7e5284c1d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FE71A6B924FC94981CCAD1A585590D8" ma:contentTypeVersion="24" ma:contentTypeDescription="新しいドキュメントを作成します。" ma:contentTypeScope="" ma:versionID="0cff163f147ad872dfaaf26c6ed9d808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99d2bab8e1fcfed92c4a2aad0360aa06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  <xsd:element ref="ns2:MediaServiceObjectDetectorVersions" minOccurs="0"/>
                <xsd:element ref="ns2:TranslatedLan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統合コンプライアンス ポリシーのプロパティ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統合コンプライアンス ポリシーの UI アクション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画像タグ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TranslatedLang" ma:index="29" nillable="true" ma:displayName="Translated Language" ma:hidden="true" ma:internalName="TranslatedLang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共有相手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共有相手の詳細情報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コンテンツ タイプ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B1131-15CA-429C-B875-56F79CD6C674}">
  <ds:schemaRefs>
    <ds:schemaRef ds:uri="913b567d-4c83-4181-a45c-f04ce7e1b72e"/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230e9df3-be65-4c73-a93b-d1236ebd677e"/>
    <ds:schemaRef ds:uri="804751ba-60e0-4191-9865-d7e5284c1d69"/>
    <ds:schemaRef ds:uri="http://schemas.microsoft.com/office/infopath/2007/PartnerControls"/>
    <ds:schemaRef ds:uri="http://schemas.openxmlformats.org/package/2006/metadata/core-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0773F8E-CD3C-401D-81D0-68F54DCC79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8DEEF0-24E1-43C8-9C36-49A93C946C83}"/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Microsoft_brand_template_blue (1)</Template>
  <TotalTime>19</TotalTime>
  <Words>2011</Words>
  <Application>Microsoft Office PowerPoint</Application>
  <PresentationFormat>Widescreen</PresentationFormat>
  <Paragraphs>455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Aptos Display</vt:lpstr>
      <vt:lpstr>Arial</vt:lpstr>
      <vt:lpstr>Consolas</vt:lpstr>
      <vt:lpstr>Segoe Sans Text</vt:lpstr>
      <vt:lpstr>Segoe UI</vt:lpstr>
      <vt:lpstr>Segoe UI Semibold</vt:lpstr>
      <vt:lpstr>Segoe UI Variable Display Semib</vt:lpstr>
      <vt:lpstr>Segoe UI Variable Display Semibold</vt:lpstr>
      <vt:lpstr>Segoe UI Variable Small</vt:lpstr>
      <vt:lpstr>Segoe UI Variable Small Semibol</vt:lpstr>
      <vt:lpstr>Segoe UI Variable Text Semibold</vt:lpstr>
      <vt:lpstr>Wingdings</vt:lpstr>
      <vt:lpstr>Microsoft Build 16:9 Template Light</vt:lpstr>
      <vt:lpstr>1_Microsoft Build 16:9 Template Light</vt:lpstr>
      <vt:lpstr>Microsoft Build 16:9 Template Dark</vt:lpstr>
      <vt:lpstr>2_Microsoft Build 16:9 Template Light</vt:lpstr>
      <vt:lpstr>3_Microsoft Build 16:9 Template Light</vt:lpstr>
      <vt:lpstr>Microsoft Build</vt:lpstr>
      <vt:lpstr>Building AI applications that leverage your data in Object Storage </vt:lpstr>
      <vt:lpstr>Agenda</vt:lpstr>
      <vt:lpstr>Bringing domain knowledge to LLMs</vt:lpstr>
      <vt:lpstr>AI Pipeline – Storage centric view</vt:lpstr>
      <vt:lpstr>AI Fine-Tuning – Storage centric view</vt:lpstr>
      <vt:lpstr>AI Pipeline - Storage Requirements</vt:lpstr>
      <vt:lpstr>Options for AI Data on Azure</vt:lpstr>
      <vt:lpstr>Azure Managed Lustre</vt:lpstr>
      <vt:lpstr>Azure Blob Storage: Multi-protocol, single storage platform</vt:lpstr>
      <vt:lpstr>Training &amp; Fine-tuning with Azure Blob Storage</vt:lpstr>
      <vt:lpstr>Training and Fine-Tuning with Blob Storage</vt:lpstr>
      <vt:lpstr>Blobfuse2</vt:lpstr>
      <vt:lpstr>Demo: Blobfuse2 for AI training and fine-tuning</vt:lpstr>
      <vt:lpstr>Blobfuse2: Caching options</vt:lpstr>
      <vt:lpstr>IOR Benchmark test for HPC systems</vt:lpstr>
      <vt:lpstr>IOR Benchmark test for HPC systems</vt:lpstr>
      <vt:lpstr>Blob Storage: Scaled accounts</vt:lpstr>
      <vt:lpstr>RAG with Azure Blob Storage</vt:lpstr>
      <vt:lpstr>RAG: Retrieval-Augmented Generation</vt:lpstr>
      <vt:lpstr>RAG Pipeline – Storage centric view</vt:lpstr>
      <vt:lpstr>RAG Pipeline – Storage Requirements</vt:lpstr>
      <vt:lpstr>RAG with Blob Storage</vt:lpstr>
      <vt:lpstr>Demo: Azure Blob Integration with  Azure AI Services</vt:lpstr>
      <vt:lpstr>Demo: Azure Blob integration with Azure AI services</vt:lpstr>
      <vt:lpstr>Microsoft Fabric/OneLake and Azure AI integration</vt:lpstr>
      <vt:lpstr>Demo: RAG with Azure Blob + LangChain + Pinecone</vt:lpstr>
      <vt:lpstr>Demo: RAG with Azure Blob, LangChain &amp; Pinecone</vt:lpstr>
      <vt:lpstr>Premium Blob Storage for RAG</vt:lpstr>
      <vt:lpstr>Key Takeaways  </vt:lpstr>
      <vt:lpstr>Thank You!</vt:lpstr>
      <vt:lpstr>Related sessions</vt:lpstr>
      <vt:lpstr>Get expert help to simplify and accelerate your digital transformation</vt:lpstr>
      <vt:lpstr>Copyright Microsoft Corporation. All rights reserved.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Microsoft presentation toolkit</dc:title>
  <dc:subject/>
  <dc:creator>Vamshidhar Kommineni</dc:creator>
  <cp:keywords/>
  <dc:description/>
  <cp:lastModifiedBy>Kate Johnson</cp:lastModifiedBy>
  <cp:revision>5</cp:revision>
  <dcterms:created xsi:type="dcterms:W3CDTF">2023-01-21T02:17:34Z</dcterms:created>
  <dcterms:modified xsi:type="dcterms:W3CDTF">2024-05-23T16:41:11Z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0x0101002FE71A6B924FC94981CCAD1A585590D8</vt:lpwstr>
  </property>
  <property fmtid="{D5CDD505-2E9C-101B-9397-08002B2CF9AE}" pid="3" name="_dlc_DocIdItemGuid">
    <vt:lpwstr>3f773c3d-bcd3-43e1-a994-72bff5e07a68</vt:lpwstr>
  </property>
  <property fmtid="{D5CDD505-2E9C-101B-9397-08002B2CF9AE}" pid="4" name="MediaServiceImageTags">
    <vt:lpwstr/>
  </property>
  <property fmtid="{D5CDD505-2E9C-101B-9397-08002B2CF9AE}" pid="5" name="_dlc_policyId">
    <vt:lpwstr>0x01010097A73671C864A748AFB2D921C723D4B7|-369733750</vt:lpwstr>
  </property>
  <property fmtid="{D5CDD505-2E9C-101B-9397-08002B2CF9AE}" pid="6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7" name="_MarkAsFinal">
    <vt:bool>true</vt:bool>
  </property>
</Properties>
</file>